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0"/>
  </p:notesMasterIdLst>
  <p:handoutMasterIdLst>
    <p:handoutMasterId r:id="rId41"/>
  </p:handoutMasterIdLst>
  <p:sldIdLst>
    <p:sldId id="395" r:id="rId2"/>
    <p:sldId id="600" r:id="rId3"/>
    <p:sldId id="632" r:id="rId4"/>
    <p:sldId id="318" r:id="rId5"/>
    <p:sldId id="319" r:id="rId6"/>
    <p:sldId id="396" r:id="rId7"/>
    <p:sldId id="481" r:id="rId8"/>
    <p:sldId id="627" r:id="rId9"/>
    <p:sldId id="496" r:id="rId10"/>
    <p:sldId id="579" r:id="rId11"/>
    <p:sldId id="471" r:id="rId12"/>
    <p:sldId id="628" r:id="rId13"/>
    <p:sldId id="602" r:id="rId14"/>
    <p:sldId id="406" r:id="rId15"/>
    <p:sldId id="498" r:id="rId16"/>
    <p:sldId id="413" r:id="rId17"/>
    <p:sldId id="493" r:id="rId18"/>
    <p:sldId id="633" r:id="rId19"/>
    <p:sldId id="588" r:id="rId20"/>
    <p:sldId id="590" r:id="rId21"/>
    <p:sldId id="499" r:id="rId22"/>
    <p:sldId id="597" r:id="rId23"/>
    <p:sldId id="593" r:id="rId24"/>
    <p:sldId id="415" r:id="rId25"/>
    <p:sldId id="500" r:id="rId26"/>
    <p:sldId id="501" r:id="rId27"/>
    <p:sldId id="630" r:id="rId28"/>
    <p:sldId id="456" r:id="rId29"/>
    <p:sldId id="475" r:id="rId30"/>
    <p:sldId id="616" r:id="rId31"/>
    <p:sldId id="617" r:id="rId32"/>
    <p:sldId id="618" r:id="rId33"/>
    <p:sldId id="619" r:id="rId34"/>
    <p:sldId id="620" r:id="rId35"/>
    <p:sldId id="621" r:id="rId36"/>
    <p:sldId id="622" r:id="rId37"/>
    <p:sldId id="623" r:id="rId38"/>
    <p:sldId id="62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екция по подразбиране" id="{3F873E55-0001-48CF-A3F9-57493A4F063D}">
          <p14:sldIdLst>
            <p14:sldId id="395"/>
            <p14:sldId id="600"/>
            <p14:sldId id="632"/>
            <p14:sldId id="318"/>
            <p14:sldId id="319"/>
          </p14:sldIdLst>
        </p14:section>
        <p14:section name="Цели на курса и учебна програма" id="{5B87B3D7-979C-49F5-90E4-0381BDEE6FAC}">
          <p14:sldIdLst>
            <p14:sldId id="396"/>
            <p14:sldId id="481"/>
            <p14:sldId id="627"/>
            <p14:sldId id="496"/>
            <p14:sldId id="579"/>
          </p14:sldIdLst>
        </p14:section>
        <p14:section name="Преподаватели" id="{25A2DD18-874E-481F-9E3C-20859EA9F1CC}">
          <p14:sldIdLst>
            <p14:sldId id="471"/>
            <p14:sldId id="628"/>
            <p14:sldId id="602"/>
          </p14:sldIdLst>
        </p14:section>
        <p14:section name="Домашни, Изпити и Оценяване" id="{3458531F-966A-4107-B315-52D8109777A8}">
          <p14:sldIdLst>
            <p14:sldId id="406"/>
            <p14:sldId id="498"/>
            <p14:sldId id="413"/>
            <p14:sldId id="493"/>
            <p14:sldId id="633"/>
            <p14:sldId id="588"/>
            <p14:sldId id="590"/>
            <p14:sldId id="499"/>
            <p14:sldId id="597"/>
            <p14:sldId id="593"/>
          </p14:sldIdLst>
        </p14:section>
        <p14:section name="Учебни Ресурси" id="{8EAAC692-014C-43D8-BBB6-D5166FE4DBD0}">
          <p14:sldIdLst>
            <p14:sldId id="415"/>
            <p14:sldId id="500"/>
            <p14:sldId id="501"/>
            <p14:sldId id="630"/>
            <p14:sldId id="456"/>
            <p14:sldId id="475"/>
          </p14:sldIdLst>
        </p14:section>
        <p14:section name="Организационна част" id="{2717691B-0DFE-4423-9924-6AE16EC185AC}">
          <p14:sldIdLst>
            <p14:sldId id="616"/>
            <p14:sldId id="617"/>
            <p14:sldId id="618"/>
            <p14:sldId id="619"/>
            <p14:sldId id="620"/>
            <p14:sldId id="621"/>
            <p14:sldId id="622"/>
            <p14:sldId id="623"/>
            <p14:sldId id="6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F2A40D"/>
    <a:srgbClr val="DBB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D19D8D-DD98-4AE9-A513-7CD5FE643CDF}" v="1" dt="2020-12-25T15:11:34.304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85" autoAdjust="0"/>
    <p:restoredTop sz="95214" autoAdjust="0"/>
  </p:normalViewPr>
  <p:slideViewPr>
    <p:cSldViewPr showGuides="1">
      <p:cViewPr varScale="1">
        <p:scale>
          <a:sx n="99" d="100"/>
          <a:sy n="99" d="100"/>
        </p:scale>
        <p:origin x="108" y="29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islava Topuzakova" userId="3992f0759b71ec9c" providerId="LiveId" clId="{5FD19D8D-DD98-4AE9-A513-7CD5FE643CDF}"/>
    <pc:docChg chg="addSld delSld modSld modSection">
      <pc:chgData name="Desislava Topuzakova" userId="3992f0759b71ec9c" providerId="LiveId" clId="{5FD19D8D-DD98-4AE9-A513-7CD5FE643CDF}" dt="2020-12-25T15:16:24.432" v="8" actId="20577"/>
      <pc:docMkLst>
        <pc:docMk/>
      </pc:docMkLst>
      <pc:sldChg chg="del">
        <pc:chgData name="Desislava Topuzakova" userId="3992f0759b71ec9c" providerId="LiveId" clId="{5FD19D8D-DD98-4AE9-A513-7CD5FE643CDF}" dt="2020-12-25T15:11:32.889" v="0" actId="47"/>
        <pc:sldMkLst>
          <pc:docMk/>
          <pc:sldMk cId="1544303289" sldId="586"/>
        </pc:sldMkLst>
      </pc:sldChg>
      <pc:sldChg chg="modSp add mod">
        <pc:chgData name="Desislava Topuzakova" userId="3992f0759b71ec9c" providerId="LiveId" clId="{5FD19D8D-DD98-4AE9-A513-7CD5FE643CDF}" dt="2020-12-25T15:11:41.696" v="2" actId="20577"/>
        <pc:sldMkLst>
          <pc:docMk/>
          <pc:sldMk cId="3525881441" sldId="591"/>
        </pc:sldMkLst>
        <pc:spChg chg="mod">
          <ac:chgData name="Desislava Topuzakova" userId="3992f0759b71ec9c" providerId="LiveId" clId="{5FD19D8D-DD98-4AE9-A513-7CD5FE643CDF}" dt="2020-12-25T15:11:41.696" v="2" actId="20577"/>
          <ac:spMkLst>
            <pc:docMk/>
            <pc:sldMk cId="3525881441" sldId="591"/>
            <ac:spMk id="6" creationId="{6CDD051B-A392-4BC7-A984-A08FCA3F74A7}"/>
          </ac:spMkLst>
        </pc:spChg>
      </pc:sldChg>
      <pc:sldChg chg="modSp mod">
        <pc:chgData name="Desislava Topuzakova" userId="3992f0759b71ec9c" providerId="LiveId" clId="{5FD19D8D-DD98-4AE9-A513-7CD5FE643CDF}" dt="2020-12-25T15:16:24.432" v="8" actId="20577"/>
        <pc:sldMkLst>
          <pc:docMk/>
          <pc:sldMk cId="3695899470" sldId="600"/>
        </pc:sldMkLst>
        <pc:spChg chg="mod">
          <ac:chgData name="Desislava Topuzakova" userId="3992f0759b71ec9c" providerId="LiveId" clId="{5FD19D8D-DD98-4AE9-A513-7CD5FE643CDF}" dt="2020-12-25T15:16:24.432" v="8" actId="20577"/>
          <ac:spMkLst>
            <pc:docMk/>
            <pc:sldMk cId="3695899470" sldId="600"/>
            <ac:spMk id="3" creationId="{A05561BD-1601-4293-BF90-60C955360F4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6.1.2022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gif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E9576A59-C8E7-46CC-9786-3749D85C7D7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819089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E14EA5F9-F46F-4BCA-A9B2-858D20E08C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56209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683E8B22-2865-4060-B721-877FB0CC7D6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158057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527B61E4-D23F-48DD-9BFF-01B719B8587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11122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10C4D46E-5FA2-46AA-B7D4-940D79A58A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2931401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B8C2D4F-1C8C-45FB-A61E-2731C8503A1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321323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8E018070-12E6-4474-AD37-DBC80707842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3208344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1973F19B-66D6-4660-8883-A01A7D8FA3B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6771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33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345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9F842BFB-CC0D-4EC3-A7AB-0EBD4828F2F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68506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4A82F92-B8F0-4F57-A44E-A7C726B4E1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053525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0751B556-48F4-424E-A761-4FB87DFC7F3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525065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FFC85FFA-4B74-43F4-9C9F-F3386A502B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SoftUni –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https://softuni.org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63311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FFC85FFA-4B74-43F4-9C9F-F3386A502BD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SoftUni –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https://softuni.org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530950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s://about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dirty="0">
                <a:hlinkClick r:id="rId2"/>
              </a:rPr>
              <a:t>https://about.softuni.bg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. 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CDBCC2-1C96-44BC-B992-7B0C49C34904}"/>
              </a:ext>
            </a:extLst>
          </p:cNvPr>
          <p:cNvGrpSpPr/>
          <p:nvPr userDrawn="1"/>
        </p:nvGrpSpPr>
        <p:grpSpPr>
          <a:xfrm>
            <a:off x="185076" y="1868177"/>
            <a:ext cx="1937508" cy="3070349"/>
            <a:chOff x="3928039" y="1792355"/>
            <a:chExt cx="1830304" cy="29004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71B3A8-4D39-42CF-9255-81EA3A622DD6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98059F9-1874-426D-8AF7-A12C21F37DD9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A3A1E077-DBDF-48F0-A924-604984B940A2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798B1F51-1FA4-4199-81C7-62356C936CC9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40A224C8-1233-40F7-96AB-BFF79AF6CDCB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B57C7CCC-E218-4321-8C7B-3F0C5753C7A1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AF309CA-A56C-4ABC-B293-420F4EB1A9B4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7955808-2AC7-44EB-8B6D-82B974E53A3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C6420D7-AEAB-45EF-8D46-11EB06E4AF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6C7FABC-6773-44F6-990B-3EB082BE9B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FAD48E1-DC45-4B3D-9CE5-613250708496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01FD1D1-046F-457B-AB63-2702CE3E90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95660C3-C72C-43EE-9C4A-170F85E5BE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74EE503-8FC0-42A6-8860-CA4EE4227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4189FDA-9FE8-490B-8A70-2E941811021F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DA3EFCD-0DF8-419D-8533-D781521E59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3CC6A5A-182E-4A09-9C04-EB191881D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40C8953-0555-48CC-8255-78F17E053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9B538CA-8CCB-43FB-B5E5-5FC04EBC1F54}"/>
              </a:ext>
            </a:extLst>
          </p:cNvPr>
          <p:cNvCxnSpPr>
            <a:cxnSpLocks/>
            <a:stCxn id="26" idx="2"/>
          </p:cNvCxnSpPr>
          <p:nvPr userDrawn="1"/>
        </p:nvCxnSpPr>
        <p:spPr>
          <a:xfrm flipH="1">
            <a:off x="673735" y="4203953"/>
            <a:ext cx="955204" cy="0"/>
          </a:xfrm>
          <a:prstGeom prst="line">
            <a:avLst/>
          </a:prstGeom>
          <a:solidFill>
            <a:srgbClr val="464646"/>
          </a:solidFill>
          <a:ln w="38100">
            <a:solidFill>
              <a:srgbClr val="46464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F60135-47AA-48F0-96BA-0E795668ABDB}"/>
              </a:ext>
            </a:extLst>
          </p:cNvPr>
          <p:cNvGrpSpPr/>
          <p:nvPr userDrawn="1"/>
        </p:nvGrpSpPr>
        <p:grpSpPr>
          <a:xfrm>
            <a:off x="392806" y="3429000"/>
            <a:ext cx="1522048" cy="2411973"/>
            <a:chOff x="3928039" y="1792355"/>
            <a:chExt cx="1830304" cy="290046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823380E-3936-41AF-BDF7-DA54D75BBF6B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2B047D9-D8DD-45C7-9BC8-6D4F682F5182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8" name="Rectangle 5">
                <a:extLst>
                  <a:ext uri="{FF2B5EF4-FFF2-40B4-BE49-F238E27FC236}">
                    <a16:creationId xmlns:a16="http://schemas.microsoft.com/office/drawing/2014/main" id="{4D84FE51-BD8E-47EA-9463-CE02FEA31766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9" name="Rectangle 5">
                <a:extLst>
                  <a:ext uri="{FF2B5EF4-FFF2-40B4-BE49-F238E27FC236}">
                    <a16:creationId xmlns:a16="http://schemas.microsoft.com/office/drawing/2014/main" id="{F5C8F037-C197-4219-AC87-3A81763512BC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786EE401-CF8E-439B-94A0-EE6F3A7D5798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Arc 50">
                <a:extLst>
                  <a:ext uri="{FF2B5EF4-FFF2-40B4-BE49-F238E27FC236}">
                    <a16:creationId xmlns:a16="http://schemas.microsoft.com/office/drawing/2014/main" id="{8D9ACD38-B3EB-4A63-9730-CBF0501BF235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4EE493E-A353-4C75-A3B9-D48ABA2C57CC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408B9-204E-42E3-9E79-33E047E869BC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AB66D97-DF6F-4CD2-AF13-42B5C852F6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AFBA69-C196-4703-8AAB-5F72A8EDCE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AFC66C1-0C1C-4332-9C4E-782574C896B8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72CA8AD-EAF6-40BE-9DDE-ECDB4A980C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7DD3EC7-1A13-4AFE-BD6F-DA12C281FA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46151FA-19E9-4E84-A082-EDAC6F76EA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23EEF0-5B70-4091-B2DA-0740D2609643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9A8AAA7-98E7-4224-B027-830FFCC285A3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2129EC38-471E-4685-973E-BA7A7F567C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8142BE-84C9-4834-B6CC-6623E4016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248838-4E67-439E-AE0A-0043D2CB04D6}"/>
              </a:ext>
            </a:extLst>
          </p:cNvPr>
          <p:cNvGrpSpPr/>
          <p:nvPr userDrawn="1"/>
        </p:nvGrpSpPr>
        <p:grpSpPr>
          <a:xfrm>
            <a:off x="108596" y="5591709"/>
            <a:ext cx="641749" cy="1016973"/>
            <a:chOff x="3928039" y="1792355"/>
            <a:chExt cx="1830304" cy="290046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0CFD6A-2427-49D5-846A-5F93601D4184}"/>
                </a:ext>
              </a:extLst>
            </p:cNvPr>
            <p:cNvGrpSpPr/>
            <p:nvPr/>
          </p:nvGrpSpPr>
          <p:grpSpPr>
            <a:xfrm>
              <a:off x="3928039" y="1792355"/>
              <a:ext cx="1830304" cy="2206534"/>
              <a:chOff x="3216839" y="2404072"/>
              <a:chExt cx="1830304" cy="2206534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17B1AE5-5C36-4839-BA1F-B404EA44E701}"/>
                  </a:ext>
                </a:extLst>
              </p:cNvPr>
              <p:cNvSpPr/>
              <p:nvPr/>
            </p:nvSpPr>
            <p:spPr>
              <a:xfrm>
                <a:off x="3216839" y="2404072"/>
                <a:ext cx="1830304" cy="1830304"/>
              </a:xfrm>
              <a:prstGeom prst="ellipse">
                <a:avLst/>
              </a:pr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3" name="Rectangle 5">
                <a:extLst>
                  <a:ext uri="{FF2B5EF4-FFF2-40B4-BE49-F238E27FC236}">
                    <a16:creationId xmlns:a16="http://schemas.microsoft.com/office/drawing/2014/main" id="{FB963D79-BB49-4A1D-BA66-EA0670C79BAE}"/>
                  </a:ext>
                </a:extLst>
              </p:cNvPr>
              <p:cNvSpPr/>
              <p:nvPr/>
            </p:nvSpPr>
            <p:spPr>
              <a:xfrm>
                <a:off x="3699615" y="3807346"/>
                <a:ext cx="1143001" cy="803260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4" name="Rectangle 5">
                <a:extLst>
                  <a:ext uri="{FF2B5EF4-FFF2-40B4-BE49-F238E27FC236}">
                    <a16:creationId xmlns:a16="http://schemas.microsoft.com/office/drawing/2014/main" id="{6D7746D8-B913-493B-AAE9-25BC6893D40E}"/>
                  </a:ext>
                </a:extLst>
              </p:cNvPr>
              <p:cNvSpPr/>
              <p:nvPr/>
            </p:nvSpPr>
            <p:spPr>
              <a:xfrm flipH="1">
                <a:off x="3426570" y="3807347"/>
                <a:ext cx="1143000" cy="803259"/>
              </a:xfrm>
              <a:custGeom>
                <a:avLst/>
                <a:gdLst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876300"/>
                  <a:gd name="connsiteY0" fmla="*/ 0 h 787400"/>
                  <a:gd name="connsiteX1" fmla="*/ 876300 w 876300"/>
                  <a:gd name="connsiteY1" fmla="*/ 0 h 787400"/>
                  <a:gd name="connsiteX2" fmla="*/ 876300 w 876300"/>
                  <a:gd name="connsiteY2" fmla="*/ 787400 h 787400"/>
                  <a:gd name="connsiteX3" fmla="*/ 0 w 876300"/>
                  <a:gd name="connsiteY3" fmla="*/ 787400 h 787400"/>
                  <a:gd name="connsiteX4" fmla="*/ 0 w 876300"/>
                  <a:gd name="connsiteY4" fmla="*/ 0 h 787400"/>
                  <a:gd name="connsiteX0" fmla="*/ 0 w 1130300"/>
                  <a:gd name="connsiteY0" fmla="*/ 0 h 787400"/>
                  <a:gd name="connsiteX1" fmla="*/ 1130300 w 1130300"/>
                  <a:gd name="connsiteY1" fmla="*/ 50800 h 787400"/>
                  <a:gd name="connsiteX2" fmla="*/ 876300 w 1130300"/>
                  <a:gd name="connsiteY2" fmla="*/ 787400 h 787400"/>
                  <a:gd name="connsiteX3" fmla="*/ 0 w 1130300"/>
                  <a:gd name="connsiteY3" fmla="*/ 787400 h 787400"/>
                  <a:gd name="connsiteX4" fmla="*/ 0 w 1130300"/>
                  <a:gd name="connsiteY4" fmla="*/ 0 h 787400"/>
                  <a:gd name="connsiteX0" fmla="*/ 0 w 1136650"/>
                  <a:gd name="connsiteY0" fmla="*/ 0 h 787400"/>
                  <a:gd name="connsiteX1" fmla="*/ 1136650 w 1136650"/>
                  <a:gd name="connsiteY1" fmla="*/ 38100 h 787400"/>
                  <a:gd name="connsiteX2" fmla="*/ 876300 w 1136650"/>
                  <a:gd name="connsiteY2" fmla="*/ 787400 h 787400"/>
                  <a:gd name="connsiteX3" fmla="*/ 0 w 1136650"/>
                  <a:gd name="connsiteY3" fmla="*/ 787400 h 787400"/>
                  <a:gd name="connsiteX4" fmla="*/ 0 w 1136650"/>
                  <a:gd name="connsiteY4" fmla="*/ 0 h 78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650" h="787400">
                    <a:moveTo>
                      <a:pt x="0" y="0"/>
                    </a:moveTo>
                    <a:lnTo>
                      <a:pt x="1136650" y="38100"/>
                    </a:lnTo>
                    <a:cubicBezTo>
                      <a:pt x="920750" y="376767"/>
                      <a:pt x="876300" y="524933"/>
                      <a:pt x="876300" y="787400"/>
                    </a:cubicBezTo>
                    <a:lnTo>
                      <a:pt x="0" y="787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A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29031C02-E965-417B-8799-96061B14F30D}"/>
                  </a:ext>
                </a:extLst>
              </p:cNvPr>
              <p:cNvSpPr/>
              <p:nvPr/>
            </p:nvSpPr>
            <p:spPr>
              <a:xfrm>
                <a:off x="3454111" y="2482850"/>
                <a:ext cx="1504950" cy="1504950"/>
              </a:xfrm>
              <a:prstGeom prst="arc">
                <a:avLst>
                  <a:gd name="adj1" fmla="val 18068338"/>
                  <a:gd name="adj2" fmla="val 0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26BFD8A6-BC99-4B16-BA10-08A9E5C681C0}"/>
                  </a:ext>
                </a:extLst>
              </p:cNvPr>
              <p:cNvSpPr/>
              <p:nvPr/>
            </p:nvSpPr>
            <p:spPr>
              <a:xfrm>
                <a:off x="3454111" y="2482849"/>
                <a:ext cx="1504950" cy="1504950"/>
              </a:xfrm>
              <a:prstGeom prst="arc">
                <a:avLst>
                  <a:gd name="adj1" fmla="val 17518504"/>
                  <a:gd name="adj2" fmla="val 17709817"/>
                </a:avLst>
              </a:prstGeom>
              <a:ln w="3810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bg-BG">
                  <a:ln w="5715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310277F-A78E-4FB9-9EA9-88BE4F1D585B}"/>
                </a:ext>
              </a:extLst>
            </p:cNvPr>
            <p:cNvSpPr/>
            <p:nvPr/>
          </p:nvSpPr>
          <p:spPr>
            <a:xfrm>
              <a:off x="4400007" y="4324162"/>
              <a:ext cx="886369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92CF92B-C212-4542-83AE-A0058B5BB5EA}"/>
                </a:ext>
              </a:extLst>
            </p:cNvPr>
            <p:cNvSpPr/>
            <p:nvPr/>
          </p:nvSpPr>
          <p:spPr>
            <a:xfrm>
              <a:off x="4533357" y="4542116"/>
              <a:ext cx="619670" cy="150699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  <a:effectLst>
              <a:outerShdw blurRad="152400" dist="381000" dir="5400000" sx="70000" sy="70000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3B4374-5C0D-461F-B3BD-78D99614D3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72677" y="2844800"/>
              <a:ext cx="161562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C6FDE7-AEA1-4230-8433-4C088A0FF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8548" y="3618567"/>
              <a:ext cx="528128" cy="0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4D1021D-07C7-4331-8FF6-36980A30978B}"/>
                </a:ext>
              </a:extLst>
            </p:cNvPr>
            <p:cNvGrpSpPr/>
            <p:nvPr/>
          </p:nvGrpSpPr>
          <p:grpSpPr>
            <a:xfrm>
              <a:off x="4203288" y="2479090"/>
              <a:ext cx="436874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3B7FE99-95CF-45D5-966B-87A979B934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1BBA69B-19FF-4ADB-A739-AD8136A5F0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D1D86B-562B-40B2-8E46-34233EFEE7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904" y="2844800"/>
              <a:ext cx="142425" cy="1164292"/>
            </a:xfrm>
            <a:prstGeom prst="line">
              <a:avLst/>
            </a:prstGeom>
            <a:solidFill>
              <a:srgbClr val="464646"/>
            </a:solidFill>
            <a:ln w="38100">
              <a:solidFill>
                <a:srgbClr val="464646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8C17BD-16A1-43C5-BFFA-2FF9174719E1}"/>
                </a:ext>
              </a:extLst>
            </p:cNvPr>
            <p:cNvSpPr/>
            <p:nvPr/>
          </p:nvSpPr>
          <p:spPr>
            <a:xfrm>
              <a:off x="4355556" y="4106208"/>
              <a:ext cx="975271" cy="150698"/>
            </a:xfrm>
            <a:prstGeom prst="roundRect">
              <a:avLst/>
            </a:prstGeom>
            <a:solidFill>
              <a:srgbClr val="F2A40D"/>
            </a:solidFill>
            <a:ln w="38100">
              <a:solidFill>
                <a:srgbClr val="4646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B3B910E-ACFC-4F28-8E28-F02E1588B87E}"/>
                </a:ext>
              </a:extLst>
            </p:cNvPr>
            <p:cNvGrpSpPr/>
            <p:nvPr/>
          </p:nvGrpSpPr>
          <p:grpSpPr>
            <a:xfrm flipH="1">
              <a:off x="5035162" y="2479090"/>
              <a:ext cx="436872" cy="448528"/>
              <a:chOff x="2320288" y="2903541"/>
              <a:chExt cx="332555" cy="302680"/>
            </a:xfrm>
            <a:solidFill>
              <a:srgbClr val="464646"/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772B6-06C0-4F54-AA94-D3F92DA47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21560" y="305488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3370C1F-7876-4278-AB20-78F6CAA385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20288" y="2903541"/>
                <a:ext cx="331283" cy="151340"/>
              </a:xfrm>
              <a:prstGeom prst="line">
                <a:avLst/>
              </a:prstGeom>
              <a:grpFill/>
              <a:ln w="38100" cap="rnd">
                <a:solidFill>
                  <a:srgbClr val="464646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91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b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udge.softuni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hyperlink" Target="https://softuni.b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i.do/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hyperlink" Target="https://quiz.softuni.bg/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courses/programming-basic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oftuni.bg/forum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trainings/3620/programming-basics-with-csharp-january-2022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svn.softuni.org/admin/svn/programming-basics-2022/trunk/Installation-Guidelines/01.0%20PB-CSharp-Visual-Studio-2022-Installation-Guidelines.docx" TargetMode="External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tnetfiddle.net/" TargetMode="External"/><Relationship Id="rId5" Type="http://schemas.openxmlformats.org/officeDocument/2006/relationships/hyperlink" Target="http://www.monodevelop.com/download/" TargetMode="External"/><Relationship Id="rId4" Type="http://schemas.openxmlformats.org/officeDocument/2006/relationships/hyperlink" Target="http://svn.softuni.org/admin/svn/programming-basics-2022/trunk/Installation-Guidelines/01.0%20PB-CSharp-Visual-Studio-2019-Installation-Guidelines.docx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roprogramming.info/intro-csharp-book/" TargetMode="External"/><Relationship Id="rId2" Type="http://schemas.openxmlformats.org/officeDocument/2006/relationships/hyperlink" Target="https://csharp-book.softuni.bg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sli.do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about.softuni.b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softuni.b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7.png"/><Relationship Id="rId4" Type="http://schemas.openxmlformats.org/officeDocument/2006/relationships/hyperlink" Target="https://softuni.bg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smartit.bg/" TargetMode="External"/><Relationship Id="rId13" Type="http://schemas.openxmlformats.org/officeDocument/2006/relationships/image" Target="../media/image29.png"/><Relationship Id="rId18" Type="http://schemas.openxmlformats.org/officeDocument/2006/relationships/hyperlink" Target="https://taulia.com/company/careers/" TargetMode="External"/><Relationship Id="rId3" Type="http://schemas.openxmlformats.org/officeDocument/2006/relationships/image" Target="../media/image24.jpg"/><Relationship Id="rId21" Type="http://schemas.openxmlformats.org/officeDocument/2006/relationships/image" Target="../media/image33.png"/><Relationship Id="rId7" Type="http://schemas.openxmlformats.org/officeDocument/2006/relationships/image" Target="../media/image26.png"/><Relationship Id="rId12" Type="http://schemas.openxmlformats.org/officeDocument/2006/relationships/hyperlink" Target="https://www.coca-colahellenic.com/" TargetMode="External"/><Relationship Id="rId17" Type="http://schemas.openxmlformats.org/officeDocument/2006/relationships/image" Target="../media/image31.png"/><Relationship Id="rId2" Type="http://schemas.openxmlformats.org/officeDocument/2006/relationships/hyperlink" Target="https://www.xs-software.com/" TargetMode="External"/><Relationship Id="rId16" Type="http://schemas.openxmlformats.org/officeDocument/2006/relationships/hyperlink" Target="https://de.draftkings.com/" TargetMode="External"/><Relationship Id="rId20" Type="http://schemas.openxmlformats.org/officeDocument/2006/relationships/hyperlink" Target="https://motion-software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ostbank.bg/" TargetMode="External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5" Type="http://schemas.openxmlformats.org/officeDocument/2006/relationships/image" Target="../media/image30.png"/><Relationship Id="rId23" Type="http://schemas.openxmlformats.org/officeDocument/2006/relationships/image" Target="../media/image34.png"/><Relationship Id="rId10" Type="http://schemas.openxmlformats.org/officeDocument/2006/relationships/hyperlink" Target="https://www.softwaregroup.com/" TargetMode="External"/><Relationship Id="rId19" Type="http://schemas.openxmlformats.org/officeDocument/2006/relationships/image" Target="../media/image32.png"/><Relationship Id="rId4" Type="http://schemas.openxmlformats.org/officeDocument/2006/relationships/hyperlink" Target="https://www.superhosting.bg/" TargetMode="External"/><Relationship Id="rId9" Type="http://schemas.openxmlformats.org/officeDocument/2006/relationships/image" Target="../media/image27.jpg"/><Relationship Id="rId14" Type="http://schemas.openxmlformats.org/officeDocument/2006/relationships/hyperlink" Target="https://indeavr.com/expertise/software-engineering/enterprise-business-application-integration/" TargetMode="External"/><Relationship Id="rId22" Type="http://schemas.openxmlformats.org/officeDocument/2006/relationships/hyperlink" Target="https://createx.b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youtube.com/c/CodeItUpwithIvo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hyperlink" Target="https://virtualracingschool.com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6B803-BC4C-46AD-9900-251AF003BB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FontTx/>
              <a:buAutoNum type="arabicPeriod"/>
            </a:pPr>
            <a:r>
              <a:rPr lang="bg-BG" dirty="0"/>
              <a:t> Цели на курса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en-US" dirty="0"/>
              <a:t> </a:t>
            </a:r>
            <a:r>
              <a:rPr lang="bg-BG" dirty="0"/>
              <a:t>Учебна програма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bg-BG" dirty="0"/>
              <a:t> Преподаватели</a:t>
            </a:r>
            <a:endParaRPr lang="en-US" dirty="0"/>
          </a:p>
          <a:p>
            <a:pPr marL="0" indent="0">
              <a:buFontTx/>
              <a:buAutoNum type="arabicPeriod"/>
            </a:pPr>
            <a:r>
              <a:rPr lang="bg-BG" dirty="0"/>
              <a:t> Домашни, изпити и оценяване</a:t>
            </a:r>
          </a:p>
          <a:p>
            <a:pPr marL="0" indent="0">
              <a:buFontTx/>
              <a:buAutoNum type="arabicPeriod"/>
            </a:pPr>
            <a:r>
              <a:rPr lang="bg-BG" dirty="0"/>
              <a:t> Учебни ресурси</a:t>
            </a:r>
          </a:p>
          <a:p>
            <a:pPr marL="0" indent="0">
              <a:buFontTx/>
              <a:buAutoNum type="arabicPeriod"/>
            </a:pPr>
            <a:r>
              <a:rPr lang="bg-BG" dirty="0"/>
              <a:t> Организационна част</a:t>
            </a:r>
            <a:endParaRPr lang="en-US" dirty="0"/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Съдържание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3800" y="1165582"/>
            <a:ext cx="3962400" cy="4864187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F619C377-2EBC-456C-8851-F02A25FA11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428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02D1E6-5D95-480B-8FC5-303A75AC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Разпределение на лекция</a:t>
            </a:r>
            <a:endParaRPr lang="en-US" dirty="0"/>
          </a:p>
        </p:txBody>
      </p:sp>
      <p:graphicFrame>
        <p:nvGraphicFramePr>
          <p:cNvPr id="6" name="Group 134">
            <a:extLst>
              <a:ext uri="{FF2B5EF4-FFF2-40B4-BE49-F238E27FC236}">
                <a16:creationId xmlns:a16="http://schemas.microsoft.com/office/drawing/2014/main" id="{40B5E440-8818-4D2A-A210-CDACD0123130}"/>
              </a:ext>
            </a:extLst>
          </p:cNvPr>
          <p:cNvGraphicFramePr>
            <a:graphicFrameLocks/>
          </p:cNvGraphicFramePr>
          <p:nvPr/>
        </p:nvGraphicFramePr>
        <p:xfrm>
          <a:off x="966000" y="1809000"/>
          <a:ext cx="9677400" cy="3611447"/>
        </p:xfrm>
        <a:graphic>
          <a:graphicData uri="http://schemas.openxmlformats.org/drawingml/2006/table">
            <a:tbl>
              <a:tblPr/>
              <a:tblGrid>
                <a:gridCol w="4994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26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5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bg-BG" sz="2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Дейност</a:t>
                      </a:r>
                      <a:endParaRPr kumimoji="1" lang="en-US" sz="2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2726" marR="142726" marT="108000"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5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bg-BG" sz="2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Времетраене</a:t>
                      </a:r>
                      <a:endParaRPr kumimoji="1" lang="en-US" sz="2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2726" marR="142726" marT="108000" anchor="ctr" horzOverflow="overflow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094"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60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312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Почивка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15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dirty="0"/>
                        <a:t>50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19">
                <a:tc>
                  <a:txBody>
                    <a:bodyPr/>
                    <a:lstStyle/>
                    <a:p>
                      <a:pPr marL="0" marR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Почивка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15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519"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Лекционна част</a:t>
                      </a:r>
                      <a:endParaRPr lang="en-US" b="0" dirty="0"/>
                    </a:p>
                  </a:txBody>
                  <a:tcPr marT="108000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43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40 минути</a:t>
                      </a:r>
                      <a:endParaRPr lang="en-US" dirty="0"/>
                    </a:p>
                  </a:txBody>
                  <a:tcPr marT="108000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586892"/>
                  </a:ext>
                </a:extLst>
              </a:tr>
            </a:tbl>
          </a:graphicData>
        </a:graphic>
      </p:graphicFrame>
      <p:sp>
        <p:nvSpPr>
          <p:cNvPr id="5" name="Slide Number">
            <a:extLst>
              <a:ext uri="{FF2B5EF4-FFF2-40B4-BE49-F238E27FC236}">
                <a16:creationId xmlns:a16="http://schemas.microsoft.com/office/drawing/2014/main" id="{0EAAAD0D-2679-4034-BAC1-36D725423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587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 ÐµÐ·ÑÐ»ÑÐ°Ñ Ñ Ð¸Ð·Ð¾Ð±ÑÐ°Ð¶ÐµÐ½Ð¸Ðµ Ð·Ð° lecture png">
            <a:extLst>
              <a:ext uri="{FF2B5EF4-FFF2-40B4-BE49-F238E27FC236}">
                <a16:creationId xmlns:a16="http://schemas.microsoft.com/office/drawing/2014/main" id="{1316E379-60D6-43AE-8A90-18B5941D6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22071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3CCD828-BB19-4F37-94CB-62AA8723BA1C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Преподаватели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315156" y="1559512"/>
            <a:ext cx="9020844" cy="4587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600" b="1" dirty="0"/>
              <a:t>Саня Касърова</a:t>
            </a:r>
            <a:endParaRPr lang="en-US" sz="36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ru-RU" sz="3200" dirty="0"/>
              <a:t>Топ студент </a:t>
            </a:r>
            <a:r>
              <a:rPr lang="bg-BG" sz="3200" dirty="0"/>
              <a:t>в </a:t>
            </a:r>
            <a:r>
              <a:rPr lang="bg-BG" sz="3200" b="1" dirty="0"/>
              <a:t>СофтУни</a:t>
            </a:r>
            <a:endParaRPr lang="ru-RU" sz="32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ru-RU" sz="3200" b="1" dirty="0"/>
              <a:t>Математика и информатика </a:t>
            </a:r>
            <a:r>
              <a:rPr lang="ru-RU" sz="3200" dirty="0"/>
              <a:t>в СУ</a:t>
            </a:r>
            <a:endParaRPr lang="en-US" sz="3200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en-US" sz="3200" b="1" dirty="0"/>
              <a:t>Digital Learning Instructional Designer</a:t>
            </a:r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200" b="1" dirty="0"/>
              <a:t>Преподавател</a:t>
            </a:r>
            <a:r>
              <a:rPr lang="bg-BG" sz="3200" dirty="0"/>
              <a:t> в СофтУни </a:t>
            </a:r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200" dirty="0"/>
              <a:t>Интереси в </a:t>
            </a:r>
            <a:r>
              <a:rPr lang="en-US" sz="3200" b="1" dirty="0"/>
              <a:t>C#, HTML &amp; CSS, PHP</a:t>
            </a:r>
          </a:p>
          <a:p>
            <a:pPr marL="0" indent="0">
              <a:lnSpc>
                <a:spcPct val="100000"/>
              </a:lnSpc>
              <a:buClr>
                <a:schemeClr val="tx1"/>
              </a:buClr>
              <a:buSzPct val="100000"/>
              <a:buNone/>
            </a:pPr>
            <a:endParaRPr lang="bg-BG" sz="3600" dirty="0"/>
          </a:p>
          <a:p>
            <a:pPr marL="304747" lvl="2" indent="0">
              <a:lnSpc>
                <a:spcPct val="100000"/>
              </a:lnSpc>
              <a:buClr>
                <a:srgbClr val="F2B254"/>
              </a:buClr>
              <a:buSzPct val="100000"/>
              <a:buNone/>
            </a:pPr>
            <a:endParaRPr lang="bg-BG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bg-BG" sz="3200" dirty="0"/>
          </a:p>
          <a:p>
            <a:pPr>
              <a:lnSpc>
                <a:spcPct val="100000"/>
              </a:lnSpc>
            </a:pP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Преподаватели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9" name="Picture 8" descr="A person standing in front of a sign&#10;&#10;Description automatically generated">
            <a:extLst>
              <a:ext uri="{FF2B5EF4-FFF2-40B4-BE49-F238E27FC236}">
                <a16:creationId xmlns:a16="http://schemas.microsoft.com/office/drawing/2014/main" id="{A7E703D7-7D9A-490B-AE81-2414A3913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000" y="1899000"/>
            <a:ext cx="3157728" cy="3688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447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190406" y="1494000"/>
            <a:ext cx="8434388" cy="4587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600" b="1" dirty="0">
                <a:solidFill>
                  <a:schemeClr val="tx2">
                    <a:lumMod val="75000"/>
                  </a:schemeClr>
                </a:solidFill>
              </a:rPr>
              <a:t>Ивет Вълчева</a:t>
            </a:r>
            <a:endParaRPr lang="en-US" sz="3600" b="1" dirty="0">
              <a:solidFill>
                <a:schemeClr val="tx2">
                  <a:lumMod val="75000"/>
                </a:schemeClr>
              </a:solidFill>
            </a:endParaRPr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ru-RU" dirty="0" err="1"/>
              <a:t>Занимава</a:t>
            </a:r>
            <a:r>
              <a:rPr lang="ru-RU" dirty="0"/>
              <a:t> се с </a:t>
            </a:r>
            <a:r>
              <a:rPr lang="ru-RU" b="1" dirty="0" err="1"/>
              <a:t>дигитален</a:t>
            </a:r>
            <a:r>
              <a:rPr lang="ru-RU" b="1" dirty="0"/>
              <a:t> маркетинг</a:t>
            </a:r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bg-BG" sz="3200" dirty="0"/>
              <a:t>Интереси в </a:t>
            </a:r>
            <a:r>
              <a:rPr lang="en-US" sz="3200" b="1" dirty="0"/>
              <a:t>C#</a:t>
            </a:r>
            <a:r>
              <a:rPr lang="bg-BG" sz="3200" b="1" dirty="0"/>
              <a:t> </a:t>
            </a:r>
            <a:r>
              <a:rPr lang="bg-BG" sz="3200" dirty="0"/>
              <a:t>и </a:t>
            </a:r>
            <a:r>
              <a:rPr lang="en-US" sz="3200" b="1" dirty="0"/>
              <a:t>JavaScript</a:t>
            </a:r>
            <a:endParaRPr lang="bg-BG" sz="3200" b="1" dirty="0"/>
          </a:p>
          <a:p>
            <a:pPr marL="609494" lvl="2" indent="-304747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ru-RU" dirty="0"/>
              <a:t>Участвала е в редица </a:t>
            </a:r>
            <a:r>
              <a:rPr lang="ru-RU" b="1" dirty="0"/>
              <a:t>състезания и</a:t>
            </a:r>
          </a:p>
          <a:p>
            <a:pPr marL="304747" lvl="2" indent="0">
              <a:lnSpc>
                <a:spcPct val="100000"/>
              </a:lnSpc>
              <a:buClr>
                <a:schemeClr val="tx1"/>
              </a:buClr>
              <a:buSzPct val="100000"/>
              <a:buNone/>
            </a:pPr>
            <a:r>
              <a:rPr lang="ru-RU" b="1" dirty="0"/>
              <a:t>   олимпиади по математика</a:t>
            </a:r>
            <a:endParaRPr lang="bg-BG" sz="3600" b="1" dirty="0"/>
          </a:p>
          <a:p>
            <a:pPr marL="304747" lvl="2" indent="0">
              <a:lnSpc>
                <a:spcPct val="100000"/>
              </a:lnSpc>
              <a:buClr>
                <a:srgbClr val="F2B254"/>
              </a:buClr>
              <a:buSzPct val="100000"/>
              <a:buNone/>
            </a:pPr>
            <a:endParaRPr lang="bg-BG" sz="3200" dirty="0"/>
          </a:p>
          <a:p>
            <a:pPr marL="609494" lvl="2" indent="-304747">
              <a:lnSpc>
                <a:spcPct val="100000"/>
              </a:lnSpc>
              <a:buClr>
                <a:srgbClr val="F2B254"/>
              </a:buClr>
              <a:buSzPct val="100000"/>
            </a:pPr>
            <a:endParaRPr lang="bg-BG" sz="3200" dirty="0"/>
          </a:p>
          <a:p>
            <a:pPr>
              <a:lnSpc>
                <a:spcPct val="100000"/>
              </a:lnSpc>
            </a:pPr>
            <a:endParaRPr lang="bg-BG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Преподаватели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563400" y="6397195"/>
            <a:ext cx="428710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9194B7-1597-41FE-901E-EDEC91CB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000" y="1719000"/>
            <a:ext cx="3420000" cy="42847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6917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AD04-6AF6-4BF7-B813-275F459231F7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Домашни, изпити и оценяване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BB002B-ED12-4D37-943B-9C9BBD480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337389"/>
            <a:ext cx="2709775" cy="27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40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B9688-3BF8-45AB-B6BA-0077631A5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23796" y="983404"/>
            <a:ext cx="10496648" cy="5546589"/>
          </a:xfrm>
        </p:spPr>
        <p:txBody>
          <a:bodyPr>
            <a:normAutofit/>
          </a:bodyPr>
          <a:lstStyle/>
          <a:p>
            <a:pPr lvl="1"/>
            <a:r>
              <a:rPr lang="bg-BG" sz="3600" dirty="0"/>
              <a:t>Упражненията са </a:t>
            </a:r>
            <a:r>
              <a:rPr lang="bg-BG" sz="3600" b="1" dirty="0">
                <a:solidFill>
                  <a:schemeClr val="bg1"/>
                </a:solidFill>
              </a:rPr>
              <a:t>много важни</a:t>
            </a:r>
            <a:r>
              <a:rPr lang="en-US" sz="3600" b="1" dirty="0">
                <a:solidFill>
                  <a:schemeClr val="bg1"/>
                </a:solidFill>
              </a:rPr>
              <a:t>!</a:t>
            </a:r>
          </a:p>
          <a:p>
            <a:pPr lvl="2"/>
            <a:r>
              <a:rPr lang="bg-BG" sz="3200" dirty="0"/>
              <a:t>Трябва да програмирате </a:t>
            </a:r>
            <a:r>
              <a:rPr lang="bg-BG" sz="3200" b="1" dirty="0">
                <a:solidFill>
                  <a:schemeClr val="bg1"/>
                </a:solidFill>
              </a:rPr>
              <a:t>всеки ден</a:t>
            </a:r>
            <a:r>
              <a:rPr lang="bg-BG" sz="3200" dirty="0">
                <a:solidFill>
                  <a:schemeClr val="bg1"/>
                </a:solidFill>
              </a:rPr>
              <a:t>!</a:t>
            </a:r>
            <a:endParaRPr lang="en-US" sz="3200" dirty="0">
              <a:solidFill>
                <a:schemeClr val="bg1"/>
              </a:solidFill>
            </a:endParaRPr>
          </a:p>
          <a:p>
            <a:pPr lvl="1"/>
            <a:r>
              <a:rPr lang="bg-BG" sz="3600" dirty="0"/>
              <a:t>Във всяко учебно занятие има </a:t>
            </a:r>
            <a:r>
              <a:rPr lang="bg-BG" sz="3600" b="1" dirty="0">
                <a:solidFill>
                  <a:schemeClr val="bg1"/>
                </a:solidFill>
              </a:rPr>
              <a:t>задачи</a:t>
            </a:r>
            <a:endParaRPr lang="en-US" sz="3600" b="1" dirty="0">
              <a:solidFill>
                <a:schemeClr val="bg1"/>
              </a:solidFill>
            </a:endParaRPr>
          </a:p>
          <a:p>
            <a:pPr lvl="2"/>
            <a:r>
              <a:rPr lang="bg-BG" sz="3200" dirty="0"/>
              <a:t>Решаваме част от тях</a:t>
            </a:r>
            <a:r>
              <a:rPr lang="en-US" sz="3200" dirty="0"/>
              <a:t> </a:t>
            </a:r>
            <a:r>
              <a:rPr lang="bg-BG" sz="3200" dirty="0"/>
              <a:t>по време на занятие</a:t>
            </a:r>
            <a:endParaRPr lang="en-US" sz="3200" dirty="0"/>
          </a:p>
          <a:p>
            <a:pPr lvl="2"/>
            <a:r>
              <a:rPr lang="bg-BG" sz="3200" dirty="0"/>
              <a:t>Решенията трябва да бъдат предадени в </a:t>
            </a:r>
            <a:r>
              <a:rPr lang="en-US" sz="3200" dirty="0"/>
              <a:t>Judge </a:t>
            </a:r>
            <a:r>
              <a:rPr lang="bg-BG" sz="3200" dirty="0"/>
              <a:t>системата</a:t>
            </a:r>
            <a:r>
              <a:rPr lang="en-US" sz="3200" dirty="0"/>
              <a:t>: </a:t>
            </a:r>
            <a:r>
              <a:rPr lang="en-US" sz="32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judge.softuni.bg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Упражнения и домашни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2AD27558-0732-43DD-8C0F-B4D11CAF85B7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20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984D7-5EEE-41B4-BFDB-67DEB28B3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Всички изпити и домашни се </a:t>
            </a:r>
            <a:r>
              <a:rPr lang="bg-BG" b="1" dirty="0">
                <a:solidFill>
                  <a:schemeClr val="bg1"/>
                </a:solidFill>
              </a:rPr>
              <a:t>тестват автоматизирано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През онлайн </a:t>
            </a:r>
            <a:r>
              <a:rPr lang="en-US" dirty="0"/>
              <a:t>Judge </a:t>
            </a:r>
            <a:r>
              <a:rPr lang="bg-BG" dirty="0"/>
              <a:t>система: </a:t>
            </a:r>
            <a:r>
              <a:rPr lang="en-US" b="1" dirty="0">
                <a:solidFill>
                  <a:schemeClr val="bg1"/>
                </a:solidFill>
                <a:hlinkClick r:id="rId3"/>
              </a:rPr>
              <a:t>judge.softuni.org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Ще я използвате на всяко учебно занятие</a:t>
            </a:r>
            <a:endParaRPr lang="en-US" dirty="0"/>
          </a:p>
          <a:p>
            <a:pPr lvl="1"/>
            <a:r>
              <a:rPr lang="bg-BG" dirty="0"/>
              <a:t>Влиза се с вашия </a:t>
            </a:r>
            <a:r>
              <a:rPr lang="en-US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softuni.bg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акаунт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Система за онлайн оценяване (</a:t>
            </a:r>
            <a:r>
              <a:rPr lang="en-US" dirty="0"/>
              <a:t>Judge)</a:t>
            </a:r>
          </a:p>
        </p:txBody>
      </p:sp>
      <p:pic>
        <p:nvPicPr>
          <p:cNvPr id="1026" name="Picture 2" descr="Ð ÐµÐ·ÑÐ»ÑÐ°Ñ Ñ Ð¸Ð·Ð¾Ð±ÑÐ°Ð¶ÐµÐ½Ð¸Ðµ Ð·Ð° judge png">
            <a:extLst>
              <a:ext uri="{FF2B5EF4-FFF2-40B4-BE49-F238E27FC236}">
                <a16:creationId xmlns:a16="http://schemas.microsoft.com/office/drawing/2014/main" id="{5AE423BD-5ED9-454A-BF60-132DFE41A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414" y="36576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E43D62CE-426E-4CBE-8D7E-05E339FCE2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974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984D7-5EEE-41B4-BFDB-67DEB28B3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108000" tIns="36000" rIns="108000" bIns="36000" rtlCol="0" anchor="t">
            <a:normAutofit/>
          </a:bodyPr>
          <a:lstStyle/>
          <a:p>
            <a:pPr marL="456565" indent="-456565"/>
            <a:r>
              <a:rPr lang="bg-BG" sz="3200" dirty="0"/>
              <a:t>Качвате </a:t>
            </a:r>
            <a:r>
              <a:rPr lang="bg-BG" sz="3200" b="1" dirty="0">
                <a:solidFill>
                  <a:schemeClr val="bg1"/>
                </a:solidFill>
              </a:rPr>
              <a:t>сорс кода </a:t>
            </a:r>
            <a:r>
              <a:rPr lang="en-US" sz="3200" dirty="0"/>
              <a:t>(</a:t>
            </a:r>
            <a:r>
              <a:rPr lang="bg-BG" sz="3200" dirty="0"/>
              <a:t>програмата)</a:t>
            </a:r>
            <a:endParaRPr lang="en-US" sz="3200" dirty="0">
              <a:cs typeface="Calibri"/>
            </a:endParaRPr>
          </a:p>
          <a:p>
            <a:pPr marL="456565" indent="-456565"/>
            <a:r>
              <a:rPr lang="bg-BG" sz="3200" dirty="0"/>
              <a:t>Програмата се проверява с поредица </a:t>
            </a:r>
            <a:r>
              <a:rPr lang="bg-BG" sz="3200" b="1" dirty="0">
                <a:solidFill>
                  <a:schemeClr val="bg1"/>
                </a:solidFill>
              </a:rPr>
              <a:t>тестове</a:t>
            </a:r>
            <a:endParaRPr lang="bg-BG" sz="3200" b="1" dirty="0">
              <a:solidFill>
                <a:schemeClr val="bg1"/>
              </a:solidFill>
              <a:cs typeface="Calibri"/>
            </a:endParaRPr>
          </a:p>
          <a:p>
            <a:pPr marL="456565" indent="-456565"/>
            <a:r>
              <a:rPr lang="bg-BG" sz="3200" dirty="0"/>
              <a:t>За всеки успешен </a:t>
            </a:r>
            <a:br>
              <a:rPr lang="bg-BG" sz="3200" dirty="0">
                <a:cs typeface="Calibri"/>
              </a:rPr>
            </a:br>
            <a:r>
              <a:rPr lang="bg-BG" sz="3200" dirty="0"/>
              <a:t>тест получавате </a:t>
            </a:r>
            <a:r>
              <a:rPr lang="bg-BG" sz="3200" b="1" dirty="0">
                <a:solidFill>
                  <a:schemeClr val="bg1"/>
                </a:solidFill>
              </a:rPr>
              <a:t>точки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000" dirty="0"/>
              <a:t>Как работи тестването в</a:t>
            </a:r>
            <a:r>
              <a:rPr lang="en-US" sz="4000" dirty="0"/>
              <a:t> Judge </a:t>
            </a:r>
            <a:r>
              <a:rPr lang="bg-BG" sz="4000" dirty="0"/>
              <a:t>системата</a:t>
            </a:r>
            <a:r>
              <a:rPr lang="en-US" sz="4000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B0A7A-A46A-47C8-A726-420D14910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0" y="3953862"/>
            <a:ext cx="2081100" cy="7424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EAFE43-B6AE-42AE-B488-6E7B040E94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002" y="2639146"/>
            <a:ext cx="6554180" cy="3858992"/>
          </a:xfrm>
          <a:prstGeom prst="rect">
            <a:avLst/>
          </a:prstGeom>
        </p:spPr>
      </p:pic>
      <p:sp>
        <p:nvSpPr>
          <p:cNvPr id="9" name="Slide Number">
            <a:extLst>
              <a:ext uri="{FF2B5EF4-FFF2-40B4-BE49-F238E27FC236}">
                <a16:creationId xmlns:a16="http://schemas.microsoft.com/office/drawing/2014/main" id="{8A163FF2-244E-4D88-8FE3-57EBACD9D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1672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1000" y="969994"/>
            <a:ext cx="10215000" cy="57916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Курсът "Основи на програмирането" завършва с онлайн практически и теоретичен изпит:</a:t>
            </a:r>
          </a:p>
          <a:p>
            <a:pPr lvl="1">
              <a:lnSpc>
                <a:spcPct val="100000"/>
              </a:lnSpc>
            </a:pPr>
            <a:r>
              <a:rPr lang="bg-BG" sz="3000" dirty="0"/>
              <a:t>Предварителен изпит – </a:t>
            </a:r>
            <a:r>
              <a:rPr lang="bg-BG" sz="3000" b="1" dirty="0">
                <a:solidFill>
                  <a:srgbClr val="F2A40D"/>
                </a:solidFill>
              </a:rPr>
              <a:t>19 и 20 февруари</a:t>
            </a:r>
            <a:endParaRPr lang="bg-BG" sz="3000" dirty="0"/>
          </a:p>
          <a:p>
            <a:pPr lvl="1">
              <a:lnSpc>
                <a:spcPct val="100000"/>
              </a:lnSpc>
            </a:pPr>
            <a:r>
              <a:rPr lang="bg-BG" sz="3000" dirty="0"/>
              <a:t>Редовен изпит – </a:t>
            </a:r>
            <a:r>
              <a:rPr lang="bg-BG" sz="3000" b="1" dirty="0">
                <a:solidFill>
                  <a:srgbClr val="F2A40D"/>
                </a:solidFill>
              </a:rPr>
              <a:t>26 и 27 февруари</a:t>
            </a:r>
          </a:p>
          <a:p>
            <a:pPr marL="442912" lvl="1" indent="0">
              <a:lnSpc>
                <a:spcPct val="100000"/>
              </a:lnSpc>
              <a:buNone/>
            </a:pPr>
            <a:endParaRPr lang="bg-BG" sz="3000" dirty="0"/>
          </a:p>
          <a:p>
            <a:pPr>
              <a:lnSpc>
                <a:spcPct val="100000"/>
              </a:lnSpc>
            </a:pPr>
            <a:r>
              <a:rPr lang="bg-BG" sz="3100" dirty="0"/>
              <a:t>Ранно плащане – </a:t>
            </a:r>
            <a:r>
              <a:rPr lang="bg-BG" sz="3100" b="1" dirty="0">
                <a:solidFill>
                  <a:srgbClr val="F2A40D"/>
                </a:solidFill>
              </a:rPr>
              <a:t>до</a:t>
            </a:r>
            <a:r>
              <a:rPr lang="bg-BG" sz="3100" dirty="0"/>
              <a:t> </a:t>
            </a:r>
            <a:r>
              <a:rPr lang="bg-BG" sz="3100" b="1" dirty="0">
                <a:solidFill>
                  <a:srgbClr val="F2A40D"/>
                </a:solidFill>
              </a:rPr>
              <a:t>24</a:t>
            </a:r>
            <a:r>
              <a:rPr lang="en-AS" sz="3100" b="1" dirty="0">
                <a:solidFill>
                  <a:srgbClr val="F2A40D"/>
                </a:solidFill>
              </a:rPr>
              <a:t> </a:t>
            </a:r>
            <a:r>
              <a:rPr lang="bg-BG" sz="3100" b="1" dirty="0">
                <a:solidFill>
                  <a:srgbClr val="F2A40D"/>
                </a:solidFill>
              </a:rPr>
              <a:t>януари включително </a:t>
            </a:r>
            <a:r>
              <a:rPr lang="bg-BG" sz="3100" dirty="0"/>
              <a:t>(50 лв)</a:t>
            </a:r>
          </a:p>
          <a:p>
            <a:pPr>
              <a:lnSpc>
                <a:spcPct val="100000"/>
              </a:lnSpc>
            </a:pPr>
            <a:r>
              <a:rPr lang="bg-BG" sz="3100" dirty="0"/>
              <a:t>Късно плащане – </a:t>
            </a:r>
            <a:r>
              <a:rPr lang="bg-BG" sz="3100" b="1" dirty="0">
                <a:solidFill>
                  <a:srgbClr val="F2A40D"/>
                </a:solidFill>
              </a:rPr>
              <a:t>до</a:t>
            </a:r>
            <a:r>
              <a:rPr lang="bg-BG" sz="3100" dirty="0"/>
              <a:t> </a:t>
            </a:r>
            <a:r>
              <a:rPr lang="bg-BG" sz="3100" b="1" dirty="0">
                <a:solidFill>
                  <a:srgbClr val="F2A40D"/>
                </a:solidFill>
              </a:rPr>
              <a:t>21 февруари включително </a:t>
            </a:r>
            <a:r>
              <a:rPr lang="bg-BG" sz="3100" dirty="0"/>
              <a:t>(100 лв)</a:t>
            </a: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Изпити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15459C0-B571-48F8-A2E8-8624351DFC2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808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31000" y="965612"/>
            <a:ext cx="10134600" cy="5791638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bg-BG" sz="3200" b="1" dirty="0">
                <a:solidFill>
                  <a:schemeClr val="bg1"/>
                </a:solidFill>
              </a:rPr>
              <a:t>6 задачи </a:t>
            </a:r>
            <a:r>
              <a:rPr lang="bg-BG" sz="3200" dirty="0"/>
              <a:t>за </a:t>
            </a:r>
            <a:r>
              <a:rPr lang="bg-BG" sz="3200" b="1" dirty="0">
                <a:solidFill>
                  <a:schemeClr val="bg1"/>
                </a:solidFill>
              </a:rPr>
              <a:t>4 часа</a:t>
            </a:r>
            <a:r>
              <a:rPr lang="bg-BG" sz="3200" b="1" dirty="0"/>
              <a:t> </a:t>
            </a:r>
            <a:r>
              <a:rPr lang="bg-BG" sz="3200" dirty="0"/>
              <a:t>в </a:t>
            </a:r>
            <a:r>
              <a:rPr lang="en-US" sz="3200" dirty="0"/>
              <a:t>judge </a:t>
            </a:r>
            <a:r>
              <a:rPr lang="bg-BG" sz="3200" dirty="0"/>
              <a:t>системата</a:t>
            </a:r>
            <a:endParaRPr lang="en-US" sz="32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прости операции и пресмятания</a:t>
            </a:r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условни конструкции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вложени условни конструкции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for</a:t>
            </a:r>
            <a:r>
              <a:rPr lang="en-US" sz="3000" dirty="0"/>
              <a:t>-</a:t>
            </a:r>
            <a:r>
              <a:rPr lang="bg-BG" sz="3000" dirty="0"/>
              <a:t>цикъл</a:t>
            </a:r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while</a:t>
            </a:r>
            <a:r>
              <a:rPr lang="en-US" sz="3000" dirty="0"/>
              <a:t>-</a:t>
            </a:r>
            <a:r>
              <a:rPr lang="bg-BG" sz="3000" dirty="0"/>
              <a:t>цикъл</a:t>
            </a:r>
            <a:endParaRPr lang="en-US" sz="3000" dirty="0"/>
          </a:p>
          <a:p>
            <a:pPr marL="800100" lvl="1" indent="-422275">
              <a:lnSpc>
                <a:spcPct val="100000"/>
              </a:lnSpc>
            </a:pPr>
            <a:r>
              <a:rPr lang="bg-BG" sz="3000" dirty="0"/>
              <a:t>Задача с вложени цикли</a:t>
            </a:r>
            <a:endParaRPr lang="en-US" sz="3000" dirty="0"/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Онлайн практически изпит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15459C0-B571-48F8-A2E8-8624351DFC2C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77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561BD-1601-4293-BF90-60C955360F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bg-BG" sz="3600" b="1" dirty="0"/>
          </a:p>
          <a:p>
            <a:pPr marL="0" indent="0" algn="ctr">
              <a:buNone/>
            </a:pPr>
            <a:r>
              <a:rPr lang="en-US" sz="6600" b="1" dirty="0">
                <a:solidFill>
                  <a:schemeClr val="tx2">
                    <a:lumMod val="75000"/>
                  </a:schemeClr>
                </a:solidFill>
                <a:hlinkClick r:id="rId2"/>
              </a:rPr>
              <a:t>sli.do</a:t>
            </a:r>
            <a:br>
              <a:rPr lang="en-US" sz="2000" b="1" dirty="0"/>
            </a:br>
            <a:r>
              <a:rPr lang="en-US" sz="11500" b="1" dirty="0"/>
              <a:t>#pb-jan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Имате въпроси?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A0D6E097-82C0-4662-98B0-B810E2A574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589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A3A26-7C67-44DE-8FD8-FD60FBF1D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1000" y="1134000"/>
            <a:ext cx="10641000" cy="5276048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15</a:t>
            </a:r>
            <a:r>
              <a:rPr lang="bg-BG" b="1" dirty="0">
                <a:solidFill>
                  <a:schemeClr val="bg1"/>
                </a:solidFill>
              </a:rPr>
              <a:t> въпроса </a:t>
            </a:r>
            <a:r>
              <a:rPr lang="bg-BG" dirty="0"/>
              <a:t>за </a:t>
            </a:r>
            <a:r>
              <a:rPr lang="bg-BG" b="1" dirty="0">
                <a:solidFill>
                  <a:schemeClr val="bg1"/>
                </a:solidFill>
              </a:rPr>
              <a:t>30 минути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quiz </a:t>
            </a:r>
            <a:r>
              <a:rPr lang="bg-BG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системата</a:t>
            </a:r>
            <a:endParaRPr lang="bg-BG" b="1" dirty="0">
              <a:solidFill>
                <a:schemeClr val="bg1"/>
              </a:solidFill>
            </a:endParaRPr>
          </a:p>
          <a:p>
            <a:pPr lvl="1">
              <a:buClr>
                <a:schemeClr val="tx1"/>
              </a:buClr>
            </a:pPr>
            <a:r>
              <a:rPr lang="bg-BG" dirty="0"/>
              <a:t>Затворени въпроси</a:t>
            </a:r>
          </a:p>
          <a:p>
            <a:pPr lvl="1">
              <a:buClr>
                <a:schemeClr val="tx1"/>
              </a:buClr>
            </a:pPr>
            <a:r>
              <a:rPr lang="bg-BG" dirty="0"/>
              <a:t>Един верен отговор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Онлайн теоретичен изпит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028" name="Picture 4" descr="Резултат с изображение за exam png">
            <a:extLst>
              <a:ext uri="{FF2B5EF4-FFF2-40B4-BE49-F238E27FC236}">
                <a16:creationId xmlns:a16="http://schemas.microsoft.com/office/drawing/2014/main" id="{7AFF4229-6943-42FF-9922-01CC71AF9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0163" y="4049752"/>
            <a:ext cx="2466077" cy="257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026313E1-B7D7-4CE5-8C9C-C208A68157C9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009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Резултати от изпит</a:t>
            </a:r>
            <a:endParaRPr lang="en-US" dirty="0"/>
          </a:p>
        </p:txBody>
      </p:sp>
      <p:pic>
        <p:nvPicPr>
          <p:cNvPr id="2052" name="Picture 4" descr="Ð ÐµÐ·ÑÐ»ÑÐ°Ñ Ñ Ð¸Ð·Ð¾Ð±ÑÐ°Ð¶ÐµÐ½Ð¸Ðµ Ð·Ð° performance png">
            <a:extLst>
              <a:ext uri="{FF2B5EF4-FFF2-40B4-BE49-F238E27FC236}">
                <a16:creationId xmlns:a16="http://schemas.microsoft.com/office/drawing/2014/main" id="{8CE176C2-3E34-447C-B3A7-3073F375F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896" y="3733800"/>
            <a:ext cx="3310892" cy="2383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7991AA1-7169-4F8D-9911-8CB552C0F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815018" cy="5528766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bg-BG" sz="3600" dirty="0">
                <a:sym typeface="Wingdings" panose="05000000000000000000" pitchFamily="2" charset="2"/>
              </a:rPr>
              <a:t>Оценката от изпита е видима в раздел "Обучения" във вашия профил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bg-BG" sz="3400" dirty="0">
                <a:sym typeface="Wingdings" panose="05000000000000000000" pitchFamily="2" charset="2"/>
              </a:rPr>
              <a:t>При резултат &lt; 4.00</a:t>
            </a:r>
          </a:p>
          <a:p>
            <a:pPr lvl="2">
              <a:spcBef>
                <a:spcPts val="200"/>
              </a:spcBef>
              <a:spcAft>
                <a:spcPts val="200"/>
              </a:spcAft>
            </a:pPr>
            <a:r>
              <a:rPr lang="bg-BG" sz="3200" dirty="0">
                <a:sym typeface="Wingdings" panose="05000000000000000000" pitchFamily="2" charset="2"/>
              </a:rPr>
              <a:t>Препоръчва се повтаряне на курса</a:t>
            </a:r>
          </a:p>
          <a:p>
            <a:pPr marL="895350" lvl="2" indent="0">
              <a:spcBef>
                <a:spcPts val="200"/>
              </a:spcBef>
              <a:spcAft>
                <a:spcPts val="200"/>
              </a:spcAft>
              <a:buNone/>
            </a:pPr>
            <a:endParaRPr lang="bg-BG" sz="3200" dirty="0">
              <a:sym typeface="Wingdings" panose="05000000000000000000" pitchFamily="2" charset="2"/>
            </a:endParaRPr>
          </a:p>
          <a:p>
            <a:pPr lvl="1"/>
            <a:r>
              <a:rPr lang="bg-BG" sz="3400" dirty="0">
                <a:sym typeface="Wingdings" panose="05000000000000000000" pitchFamily="2" charset="2"/>
              </a:rPr>
              <a:t>При резултат &gt;= 4.00</a:t>
            </a:r>
          </a:p>
          <a:p>
            <a:pPr lvl="2">
              <a:spcBef>
                <a:spcPts val="0"/>
              </a:spcBef>
              <a:spcAft>
                <a:spcPts val="2400"/>
              </a:spcAft>
            </a:pPr>
            <a:r>
              <a:rPr lang="bg-BG" sz="3200" dirty="0">
                <a:sym typeface="Wingdings" panose="05000000000000000000" pitchFamily="2" charset="2"/>
              </a:rPr>
              <a:t>Записване на </a:t>
            </a:r>
            <a:r>
              <a:rPr lang="en-US" sz="3200" dirty="0"/>
              <a:t>Fundamentals Module</a:t>
            </a:r>
            <a:endParaRPr lang="bg-BG" sz="3200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06C74E0-A590-44F7-9CC7-96A6360902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49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6F07B7-41D9-4789-AE63-FAAE5665B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00" y="1650693"/>
            <a:ext cx="5207308" cy="52073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F67325-2631-4874-9B72-1F4B13FA34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8263029">
            <a:off x="1220813" y="1794524"/>
            <a:ext cx="2948472" cy="356398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09E4AE8-E6EF-49CD-943C-B0B0BE0F6DCC}"/>
              </a:ext>
            </a:extLst>
          </p:cNvPr>
          <p:cNvSpPr txBox="1"/>
          <p:nvPr/>
        </p:nvSpPr>
        <p:spPr>
          <a:xfrm>
            <a:off x="1303798" y="2906479"/>
            <a:ext cx="1959520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Практически изпит </a:t>
            </a:r>
            <a:b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100%</a:t>
            </a:r>
            <a:endParaRPr kumimoji="0" lang="en-US" sz="23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555B9F-555F-4F25-9E77-9B48FC8B058F}"/>
              </a:ext>
            </a:extLst>
          </p:cNvPr>
          <p:cNvSpPr txBox="1"/>
          <p:nvPr/>
        </p:nvSpPr>
        <p:spPr>
          <a:xfrm>
            <a:off x="4633520" y="3899426"/>
            <a:ext cx="2196785" cy="5850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ОЦЕНКА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F09460-D29B-4D4D-B630-879EE0BA7C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3245302">
            <a:off x="7120999" y="2270282"/>
            <a:ext cx="2948472" cy="345598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05ED6E-1EBA-4D38-BE25-10051C8F2CC7}"/>
              </a:ext>
            </a:extLst>
          </p:cNvPr>
          <p:cNvSpPr txBox="1"/>
          <p:nvPr/>
        </p:nvSpPr>
        <p:spPr>
          <a:xfrm>
            <a:off x="8004904" y="3276300"/>
            <a:ext cx="1911099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Домашни</a:t>
            </a:r>
            <a:b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5%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E3DCB63F-FD44-4609-977A-22F2E45969E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C7516-1DB3-4F3B-8E64-B6B5BCB7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СофтУни сертификат</a:t>
            </a:r>
          </a:p>
        </p:txBody>
      </p:sp>
    </p:spTree>
    <p:extLst>
      <p:ext uri="{BB962C8B-B14F-4D97-AF65-F5344CB8AC3E}">
        <p14:creationId xmlns:p14="http://schemas.microsoft.com/office/powerpoint/2010/main" val="291103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6F07B7-41D9-4789-AE63-FAAE5665B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000" y="1596693"/>
            <a:ext cx="5207308" cy="52073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F09460-D29B-4D4D-B630-879EE0BA7C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3471004">
            <a:off x="6959276" y="1843712"/>
            <a:ext cx="2948472" cy="345598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05ED6E-1EBA-4D38-BE25-10051C8F2CC7}"/>
              </a:ext>
            </a:extLst>
          </p:cNvPr>
          <p:cNvSpPr txBox="1"/>
          <p:nvPr/>
        </p:nvSpPr>
        <p:spPr>
          <a:xfrm>
            <a:off x="7900581" y="2833046"/>
            <a:ext cx="1911099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Теоретичен изпит </a:t>
            </a:r>
            <a:br>
              <a:rPr kumimoji="0" lang="bg-BG" sz="24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E3DCB63F-FD44-4609-977A-22F2E45969E2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F067CD-8E6B-4360-9AA8-C5DF2A48A6D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C7516-1DB3-4F3B-8E64-B6B5BCB7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ЦПО сертификат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0C7741-4F57-44C4-A975-090453AF4C2B}"/>
              </a:ext>
            </a:extLst>
          </p:cNvPr>
          <p:cNvSpPr txBox="1"/>
          <p:nvPr/>
        </p:nvSpPr>
        <p:spPr>
          <a:xfrm>
            <a:off x="4386000" y="3879000"/>
            <a:ext cx="2196785" cy="5850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ОЦЕНКА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2EC097-3067-4213-86C0-D096BC466E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8263029">
            <a:off x="906084" y="1701009"/>
            <a:ext cx="2948472" cy="34559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C2B454-1553-491F-A46D-6FE2D50535D7}"/>
              </a:ext>
            </a:extLst>
          </p:cNvPr>
          <p:cNvSpPr txBox="1"/>
          <p:nvPr/>
        </p:nvSpPr>
        <p:spPr>
          <a:xfrm>
            <a:off x="1024630" y="2786252"/>
            <a:ext cx="1959520" cy="1285494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456915" indent="-456915" defTabSz="1218438" latinLnBrk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600"/>
            </a:lvl1pPr>
            <a:lvl2pPr marL="989981" lvl="1" indent="-380762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400"/>
            </a:lvl2pPr>
            <a:lvl3pPr marL="1523048" lvl="2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2400"/>
              </a:spcAft>
              <a:buFont typeface="Wingdings" panose="05000000000000000000" pitchFamily="2" charset="2"/>
              <a:buChar char="§"/>
              <a:defRPr sz="3200"/>
            </a:lvl3pPr>
            <a:lvl4pPr marL="2132267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/>
            </a:lvl4pPr>
            <a:lvl5pPr marL="2741485" indent="-304610" defTabSz="1218438" latinLnBrk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/>
            </a:lvl5pPr>
            <a:lvl6pPr marL="335070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924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143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362" indent="-304610" defTabSz="1218438" latinLnBrk="1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marL="0" marR="0" lvl="0" indent="0" algn="ctr" defTabSz="1218438" rtl="0" eaLnBrk="1" fontAlgn="auto" latinLnBrk="1" hangingPunct="1">
              <a:lnSpc>
                <a:spcPct val="105000"/>
              </a:lnSpc>
              <a:spcBef>
                <a:spcPts val="120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Практически изпит </a:t>
            </a:r>
            <a:br>
              <a:rPr kumimoji="0" lang="bg-BG" sz="2300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US" sz="2300" b="1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3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53F0B-79FE-4CBC-B1B9-F18C8AA47EDB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Какво ни </a:t>
            </a:r>
            <a:r>
              <a:rPr lang="ru-RU" dirty="0" err="1"/>
              <a:t>трябва</a:t>
            </a:r>
            <a:r>
              <a:rPr lang="ru-RU" dirty="0"/>
              <a:t> за курса?</a:t>
            </a:r>
            <a:endParaRPr lang="bg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18B2E8-FA08-4AD1-ADB4-68B9103E8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406863"/>
            <a:ext cx="2833726" cy="22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2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1E7BDD-F24E-408D-AA87-00A6E07E0D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923859" cy="5201066"/>
          </a:xfrm>
        </p:spPr>
        <p:txBody>
          <a:bodyPr/>
          <a:lstStyle/>
          <a:p>
            <a:r>
              <a:rPr lang="bg-BG" dirty="0"/>
              <a:t>Официална страница на курса "</a:t>
            </a:r>
            <a:r>
              <a:rPr lang="bg-BG" b="1" dirty="0">
                <a:solidFill>
                  <a:schemeClr val="bg1"/>
                </a:solidFill>
              </a:rPr>
              <a:t>Основи на програмирането</a:t>
            </a:r>
            <a:r>
              <a:rPr lang="bg-BG" dirty="0"/>
              <a:t>"</a:t>
            </a:r>
            <a:r>
              <a:rPr lang="en-US" dirty="0"/>
              <a:t>:</a:t>
            </a:r>
          </a:p>
          <a:p>
            <a:pPr lvl="1"/>
            <a:endParaRPr lang="en-US" sz="2900" dirty="0"/>
          </a:p>
          <a:p>
            <a:pPr>
              <a:spcBef>
                <a:spcPts val="3600"/>
              </a:spcBef>
            </a:pPr>
            <a:r>
              <a:rPr lang="bg-BG" sz="3200" dirty="0"/>
              <a:t>Влизайте редовно във </a:t>
            </a:r>
            <a:r>
              <a:rPr lang="bg-BG" sz="3200" b="1" dirty="0">
                <a:solidFill>
                  <a:schemeClr val="bg1"/>
                </a:solidFill>
              </a:rPr>
              <a:t>форума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200" dirty="0"/>
              <a:t>на</a:t>
            </a:r>
            <a:r>
              <a:rPr lang="bg-BG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3200" noProof="1"/>
              <a:t>СофтУни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Обсъждайте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задачите</a:t>
            </a:r>
            <a:r>
              <a:rPr lang="bg-BG" b="1" dirty="0"/>
              <a:t> </a:t>
            </a:r>
            <a:r>
              <a:rPr lang="bg-BG" dirty="0"/>
              <a:t>с колеги</a:t>
            </a:r>
            <a:endParaRPr lang="en-US" dirty="0"/>
          </a:p>
          <a:p>
            <a:pPr lvl="1"/>
            <a:r>
              <a:rPr lang="bg-BG" dirty="0"/>
              <a:t>Намирайте </a:t>
            </a:r>
            <a:r>
              <a:rPr lang="bg-BG" b="1" dirty="0">
                <a:solidFill>
                  <a:schemeClr val="bg1"/>
                </a:solidFill>
              </a:rPr>
              <a:t>решения</a:t>
            </a:r>
            <a:r>
              <a:rPr lang="bg-BG" dirty="0"/>
              <a:t> на всички задачи</a:t>
            </a:r>
            <a:endParaRPr lang="en-US" dirty="0"/>
          </a:p>
          <a:p>
            <a:pPr lvl="1"/>
            <a:r>
              <a:rPr lang="bg-BG" dirty="0"/>
              <a:t>Споделяйте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решения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идеи</a:t>
            </a:r>
            <a:r>
              <a:rPr lang="bg-BG" dirty="0"/>
              <a:t> / </a:t>
            </a:r>
            <a:r>
              <a:rPr lang="bg-BG" b="1" dirty="0">
                <a:solidFill>
                  <a:schemeClr val="bg1"/>
                </a:solidFill>
              </a:rPr>
              <a:t>проблеми</a:t>
            </a:r>
            <a:endParaRPr lang="en-US" sz="3100" b="1" dirty="0">
              <a:solidFill>
                <a:schemeClr val="bg1"/>
              </a:solidFill>
            </a:endParaRPr>
          </a:p>
          <a:p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Страница на курса и материали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704000" y="1924966"/>
            <a:ext cx="8784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https://softuni.bg/courses/programming-basics/</a:t>
            </a:r>
            <a:endParaRPr lang="en-US" sz="2600" b="1" noProof="1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441000" y="5753710"/>
            <a:ext cx="4773000" cy="753290"/>
          </a:xfrm>
          <a:prstGeom prst="roundRect">
            <a:avLst>
              <a:gd name="adj" fmla="val 5953"/>
            </a:avLst>
          </a:prstGeom>
          <a:solidFill>
            <a:schemeClr val="accent5">
              <a:lumMod val="60000"/>
              <a:lumOff val="40000"/>
              <a:alpha val="15000"/>
            </a:schemeClr>
          </a:solidFill>
          <a:ln w="6350" algn="ctr">
            <a:solidFill>
              <a:schemeClr val="accent5">
                <a:lumMod val="60000"/>
                <a:lumOff val="40000"/>
                <a:alpha val="70000"/>
              </a:schemeClr>
            </a:solidFill>
            <a:round/>
            <a:headEnd/>
            <a:tailEnd/>
          </a:ln>
          <a:effectLst/>
        </p:spPr>
        <p:txBody>
          <a:bodyPr lIns="108000" tIns="108000" rIns="108000" bIns="108000" anchor="ctr"/>
          <a:lstStyle/>
          <a:p>
            <a:pPr algn="ctr"/>
            <a:r>
              <a:rPr lang="en-US" sz="26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https://softuni.bg/forum</a:t>
            </a:r>
            <a:endParaRPr lang="en-US" sz="2600" b="1" noProof="1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9B3F19CA-3CF0-40A6-8CC4-0C5DD89AE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125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EE6743-094C-4A3C-B43C-2EEE835B38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Всички </a:t>
            </a:r>
            <a:r>
              <a:rPr lang="bg-BG" b="1" dirty="0">
                <a:solidFill>
                  <a:schemeClr val="bg1"/>
                </a:solidFill>
              </a:rPr>
              <a:t>презентации</a:t>
            </a:r>
            <a:r>
              <a:rPr lang="en-US" dirty="0">
                <a:solidFill>
                  <a:schemeClr val="bg1"/>
                </a:solidFill>
              </a:rPr>
              <a:t>,</a:t>
            </a:r>
            <a:r>
              <a:rPr lang="en-US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видеа, домашни </a:t>
            </a:r>
            <a:r>
              <a:rPr lang="bg-BG" dirty="0"/>
              <a:t>и други </a:t>
            </a:r>
            <a:br>
              <a:rPr lang="en-US" dirty="0"/>
            </a:br>
            <a:r>
              <a:rPr lang="bg-BG" dirty="0"/>
              <a:t>материали са отворени с публичен достъп</a:t>
            </a:r>
            <a:endParaRPr lang="en-US" dirty="0"/>
          </a:p>
          <a:p>
            <a:pPr lvl="1"/>
            <a:r>
              <a:rPr lang="bg-BG" dirty="0"/>
              <a:t>Посетете </a:t>
            </a:r>
            <a:r>
              <a:rPr lang="bg-BG" b="1" dirty="0">
                <a:solidFill>
                  <a:schemeClr val="bg1"/>
                </a:solidFill>
                <a:hlinkClick r:id="rId3"/>
              </a:rPr>
              <a:t>страницата</a:t>
            </a:r>
            <a:r>
              <a:rPr lang="bg-BG" dirty="0"/>
              <a:t> на вашия курс, за да ги достъпите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Презентации, видеа и домашни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A6A70A-B682-4E45-9C91-DC63A8716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48100"/>
            <a:ext cx="2781300" cy="2781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3761CE-E981-4E23-B059-1C4A631AC2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56" y="4305300"/>
            <a:ext cx="2650172" cy="2133600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ED53DB69-AB0D-4FE5-965B-99CA66573B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17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78BA96-6229-49B2-A315-2DB50119C3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EDBB4-1A6B-4418-BD21-56FBB97B4F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err="1"/>
              <a:t>Презентацията</a:t>
            </a:r>
            <a:r>
              <a:rPr lang="ru-RU" dirty="0"/>
              <a:t>, </a:t>
            </a:r>
            <a:r>
              <a:rPr lang="ru-RU" dirty="0" err="1"/>
              <a:t>ресурсите</a:t>
            </a:r>
            <a:r>
              <a:rPr lang="ru-RU" dirty="0"/>
              <a:t> и </a:t>
            </a:r>
            <a:r>
              <a:rPr lang="ru-RU" dirty="0" err="1"/>
              <a:t>всички</a:t>
            </a:r>
            <a:r>
              <a:rPr lang="ru-RU" dirty="0"/>
              <a:t> </a:t>
            </a:r>
            <a:r>
              <a:rPr lang="ru-RU" dirty="0" err="1"/>
              <a:t>останали</a:t>
            </a:r>
            <a:r>
              <a:rPr lang="ru-RU" dirty="0"/>
              <a:t> </a:t>
            </a:r>
            <a:r>
              <a:rPr lang="ru-RU" dirty="0" err="1"/>
              <a:t>материали</a:t>
            </a:r>
            <a:r>
              <a:rPr lang="ru-RU" dirty="0"/>
              <a:t> се </a:t>
            </a:r>
            <a:r>
              <a:rPr lang="ru-RU" dirty="0" err="1"/>
              <a:t>намират</a:t>
            </a:r>
            <a:r>
              <a:rPr lang="ru-RU" dirty="0"/>
              <a:t> в </a:t>
            </a:r>
            <a:r>
              <a:rPr lang="ru-RU" dirty="0" err="1"/>
              <a:t>страницата</a:t>
            </a:r>
            <a:r>
              <a:rPr lang="ru-RU" dirty="0"/>
              <a:t> на курса, под </a:t>
            </a:r>
            <a:r>
              <a:rPr lang="ru-RU" dirty="0" err="1"/>
              <a:t>съответната</a:t>
            </a:r>
            <a:r>
              <a:rPr lang="ru-RU" dirty="0"/>
              <a:t> лекция: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DCAC23-604A-4C0F-AA40-80F96B54B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0" y="100750"/>
            <a:ext cx="9795000" cy="882654"/>
          </a:xfrm>
        </p:spPr>
        <p:txBody>
          <a:bodyPr>
            <a:normAutofit/>
          </a:bodyPr>
          <a:lstStyle/>
          <a:p>
            <a:r>
              <a:rPr lang="ru-RU" dirty="0" err="1"/>
              <a:t>Достъп</a:t>
            </a:r>
            <a:r>
              <a:rPr lang="ru-RU" dirty="0"/>
              <a:t> до </a:t>
            </a:r>
            <a:r>
              <a:rPr lang="ru-RU" dirty="0" err="1"/>
              <a:t>материалите</a:t>
            </a:r>
            <a:r>
              <a:rPr lang="ru-RU" dirty="0"/>
              <a:t> за курса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50AC7-8188-4E6F-93B9-020735698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00" y="2529000"/>
            <a:ext cx="5461980" cy="36576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9EA203-600D-4DFC-80A6-8ABCBFF8F75D}"/>
              </a:ext>
            </a:extLst>
          </p:cNvPr>
          <p:cNvSpPr txBox="1"/>
          <p:nvPr/>
        </p:nvSpPr>
        <p:spPr>
          <a:xfrm>
            <a:off x="7266000" y="3249000"/>
            <a:ext cx="3330000" cy="1822844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ru-RU" sz="2400" dirty="0" err="1"/>
              <a:t>Видеото</a:t>
            </a:r>
            <a:r>
              <a:rPr lang="ru-RU" sz="2400" dirty="0"/>
              <a:t> от </a:t>
            </a:r>
            <a:r>
              <a:rPr lang="ru-RU" sz="2400" dirty="0" err="1"/>
              <a:t>съответното</a:t>
            </a:r>
            <a:r>
              <a:rPr lang="ru-RU" sz="2400" dirty="0"/>
              <a:t> занятие се </a:t>
            </a:r>
            <a:r>
              <a:rPr lang="ru-RU" sz="2400" dirty="0" err="1"/>
              <a:t>качва</a:t>
            </a:r>
            <a:r>
              <a:rPr lang="ru-RU" sz="2400" dirty="0"/>
              <a:t> на </a:t>
            </a:r>
            <a:r>
              <a:rPr lang="ru-RU" sz="2400" dirty="0" err="1"/>
              <a:t>следващия</a:t>
            </a:r>
            <a:r>
              <a:rPr lang="ru-RU" sz="2400" dirty="0"/>
              <a:t> </a:t>
            </a:r>
            <a:r>
              <a:rPr lang="ru-RU" sz="2400" dirty="0" err="1"/>
              <a:t>ден</a:t>
            </a:r>
            <a:r>
              <a:rPr lang="ru-RU" sz="2400" dirty="0"/>
              <a:t> до 14:00ч.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193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8C73CD-A2A4-423F-926D-ABF15D3F1E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Софтуер за обучението в настоящия курс</a:t>
            </a:r>
            <a:r>
              <a:rPr lang="en-US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rgbClr val="F2AC4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Community </a:t>
            </a:r>
            <a:r>
              <a:rPr lang="bg-BG" b="1" dirty="0">
                <a:solidFill>
                  <a:srgbClr val="F2AC4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2022</a:t>
            </a:r>
            <a:r>
              <a:rPr lang="en-US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bg-BG" b="1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bg-BG" dirty="0"/>
              <a:t>Алтернативи: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Community 2019</a:t>
            </a:r>
            <a:endParaRPr lang="bg-BG" b="1" dirty="0">
              <a:solidFill>
                <a:schemeClr val="bg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Clr>
                <a:schemeClr val="tx1"/>
              </a:buClr>
            </a:pPr>
            <a:r>
              <a:rPr lang="en-US" b="1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MonoDevelop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(</a:t>
            </a:r>
            <a:r>
              <a:rPr lang="bg-BG" dirty="0"/>
              <a:t>за </a:t>
            </a:r>
            <a:r>
              <a:rPr lang="en-US" dirty="0"/>
              <a:t>Mac,</a:t>
            </a:r>
            <a:r>
              <a:rPr lang="bg-BG" dirty="0"/>
              <a:t> </a:t>
            </a:r>
            <a:r>
              <a:rPr lang="en-US" dirty="0"/>
              <a:t>Linux</a:t>
            </a:r>
            <a:r>
              <a:rPr lang="bg-BG" dirty="0"/>
              <a:t> и </a:t>
            </a:r>
            <a:r>
              <a:rPr lang="en-US" dirty="0"/>
              <a:t>Windows)</a:t>
            </a:r>
            <a:endParaRPr lang="bg-BG" dirty="0"/>
          </a:p>
          <a:p>
            <a:pPr lvl="1">
              <a:buClr>
                <a:schemeClr val="tx1"/>
              </a:buClr>
            </a:pPr>
            <a:r>
              <a:rPr lang="en-US" b="1" dirty="0" err="1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.Net</a:t>
            </a:r>
            <a:r>
              <a:rPr lang="en-US" b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Fiddle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(в браузър)</a:t>
            </a:r>
            <a:endParaRPr lang="en-US" dirty="0"/>
          </a:p>
          <a:p>
            <a:r>
              <a:rPr lang="bg-BG" dirty="0"/>
              <a:t>Кликвайки на всяка от средите за разработка може да намерите инструкции за инсталацията им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Препоръчителен софтуер</a:t>
            </a:r>
            <a:endParaRPr lang="en-US" dirty="0"/>
          </a:p>
        </p:txBody>
      </p:sp>
      <p:pic>
        <p:nvPicPr>
          <p:cNvPr id="1026" name="Picture 2" descr="Ð ÐµÐ·ÑÐ»ÑÐ°Ñ Ñ Ð¸Ð·Ð¾Ð±ÑÐ°Ð¶ÐµÐ½Ð¸Ðµ Ð·Ð° visual studio 2017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000" y="2169000"/>
            <a:ext cx="4783357" cy="803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11F246BB-4538-4B04-BBE1-AC3F28CD5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19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819400" y="1676400"/>
            <a:ext cx="9296400" cy="3289300"/>
          </a:xfrm>
        </p:spPr>
        <p:txBody>
          <a:bodyPr anchor="ctr" anchorCtr="0">
            <a:spAutoFit/>
          </a:bodyPr>
          <a:lstStyle/>
          <a:p>
            <a:pPr indent="-356616">
              <a:buNone/>
            </a:pPr>
            <a:r>
              <a:rPr lang="bg-BG" sz="3600" dirty="0"/>
              <a:t>Учебник по основи на програмирането</a:t>
            </a:r>
            <a:endParaRPr lang="en-US" sz="3600" dirty="0"/>
          </a:p>
          <a:p>
            <a:pPr marL="533400" lvl="1" indent="-356616"/>
            <a:r>
              <a:rPr lang="en-US" sz="3600" dirty="0"/>
              <a:t>"</a:t>
            </a:r>
            <a:r>
              <a:rPr lang="bg-BG" sz="3600" b="1" dirty="0">
                <a:solidFill>
                  <a:schemeClr val="bg1"/>
                </a:solidFill>
              </a:rPr>
              <a:t>Основи на програмирането със </a:t>
            </a:r>
            <a:r>
              <a:rPr lang="en-US" sz="3600" b="1" dirty="0">
                <a:solidFill>
                  <a:schemeClr val="bg1"/>
                </a:solidFill>
              </a:rPr>
              <a:t>C#</a:t>
            </a:r>
            <a:r>
              <a:rPr lang="en-US" sz="3600" dirty="0"/>
              <a:t>", </a:t>
            </a:r>
            <a:br>
              <a:rPr lang="en-US" sz="3600" dirty="0"/>
            </a:br>
            <a:r>
              <a:rPr lang="bg-BG" sz="3600" dirty="0"/>
              <a:t>Светлин Наков и колектив</a:t>
            </a:r>
            <a:r>
              <a:rPr lang="en-US" sz="3600" dirty="0"/>
              <a:t>, 2017, </a:t>
            </a:r>
            <a:br>
              <a:rPr lang="en-US" sz="3600" dirty="0"/>
            </a:br>
            <a:r>
              <a:rPr lang="en-US" sz="3600" dirty="0"/>
              <a:t>ISBN 978-619-00-0635-0</a:t>
            </a:r>
          </a:p>
          <a:p>
            <a:pPr marL="533400" lvl="1" indent="-356616"/>
            <a:r>
              <a:rPr lang="bg-BG" sz="3600" dirty="0"/>
              <a:t>Свободна за прочит</a:t>
            </a:r>
            <a:r>
              <a:rPr lang="en-US" sz="3600" dirty="0"/>
              <a:t>: </a:t>
            </a:r>
            <a:r>
              <a:rPr lang="en-US" sz="3600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csharp-book.softuni.bg</a:t>
            </a:r>
            <a:endParaRPr lang="bg-BG" sz="36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Книга "Основи на програмирането със </a:t>
            </a:r>
            <a:r>
              <a:rPr lang="en-US" dirty="0"/>
              <a:t>C#</a:t>
            </a:r>
            <a:r>
              <a:rPr lang="bg-BG" dirty="0"/>
              <a:t>"</a:t>
            </a:r>
            <a:endParaRPr lang="en-US" dirty="0"/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DB24A20E-E177-45EA-9A7F-24EB497B974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82" y="2211355"/>
            <a:ext cx="2241319" cy="308843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E44AC800-6985-4FEA-8BCB-B9471549F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689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736E86-F86B-4CB0-8766-58F828FFF0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7FB74-FA7F-449E-8621-003EC52D91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задавате</a:t>
            </a:r>
            <a:r>
              <a:rPr lang="ru-RU" dirty="0"/>
              <a:t> </a:t>
            </a:r>
            <a:r>
              <a:rPr lang="ru-RU" dirty="0" err="1"/>
              <a:t>въпросите</a:t>
            </a:r>
            <a:r>
              <a:rPr lang="ru-RU" dirty="0"/>
              <a:t> си в </a:t>
            </a:r>
            <a:r>
              <a:rPr lang="ru-RU" dirty="0" err="1"/>
              <a:t>платформата</a:t>
            </a:r>
            <a:r>
              <a:rPr lang="ru-RU" dirty="0"/>
              <a:t> </a:t>
            </a:r>
            <a:r>
              <a:rPr lang="en-US" b="1" dirty="0">
                <a:hlinkClick r:id="rId2"/>
              </a:rPr>
              <a:t>s</a:t>
            </a:r>
            <a:r>
              <a:rPr lang="ru-RU" b="1" dirty="0">
                <a:hlinkClick r:id="rId2"/>
              </a:rPr>
              <a:t>li.do</a:t>
            </a:r>
            <a:endParaRPr lang="en-US" b="1" dirty="0"/>
          </a:p>
          <a:p>
            <a:r>
              <a:rPr lang="ru-RU" dirty="0"/>
              <a:t>Необходимо е да </a:t>
            </a:r>
            <a:r>
              <a:rPr lang="ru-RU" dirty="0" err="1"/>
              <a:t>въведете</a:t>
            </a:r>
            <a:r>
              <a:rPr lang="ru-RU" dirty="0"/>
              <a:t> </a:t>
            </a:r>
            <a:r>
              <a:rPr lang="en-US" b="1" dirty="0"/>
              <a:t>pb-</a:t>
            </a:r>
            <a:r>
              <a:rPr lang="en-US" b="1" dirty="0" err="1"/>
              <a:t>jan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bg-BG" dirty="0"/>
              <a:t>След това задайте въпроса си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3BE23F-81B2-4693-97D7-3BE9302B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пратформата </a:t>
            </a:r>
            <a:r>
              <a:rPr lang="en-US" dirty="0"/>
              <a:t>sli.do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FE23982-189C-4971-ABC8-79248297A461}"/>
              </a:ext>
            </a:extLst>
          </p:cNvPr>
          <p:cNvSpPr/>
          <p:nvPr/>
        </p:nvSpPr>
        <p:spPr bwMode="auto">
          <a:xfrm>
            <a:off x="6397538" y="3065006"/>
            <a:ext cx="900000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769601-64CF-41AC-A3DB-2CBA65AD3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63" y="4637882"/>
            <a:ext cx="5778991" cy="2087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AD41B5-10CD-4382-B7B1-13DC1716F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076" y="2363692"/>
            <a:ext cx="2865000" cy="2122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AFAC5F-9A5C-4BE5-83EF-422A70FDFF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014" y="2868111"/>
            <a:ext cx="5605018" cy="753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882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7776EF8-C98E-4894-82DA-908B35497BE6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Запознайте се платформата </a:t>
            </a:r>
            <a:r>
              <a:rPr lang="en-US" dirty="0" err="1"/>
              <a:t>SoftUni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B9C87E-5F14-4021-BFCD-6CBAB9B626C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Организационна част</a:t>
            </a:r>
            <a:endParaRPr lang="en-US" dirty="0"/>
          </a:p>
        </p:txBody>
      </p:sp>
      <p:pic>
        <p:nvPicPr>
          <p:cNvPr id="1028" name="Picture 4" descr="Статистика, Проучване, Уебсайт, Шаблон">
            <a:extLst>
              <a:ext uri="{FF2B5EF4-FFF2-40B4-BE49-F238E27FC236}">
                <a16:creationId xmlns:a16="http://schemas.microsoft.com/office/drawing/2014/main" id="{341FDDC8-3180-428D-A0A4-8672FED88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1" y="864000"/>
            <a:ext cx="3600000" cy="3555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56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60B811-F8E5-41C6-AE93-3430C00DC6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C6675D-090A-481A-A956-C6CF2CD6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Вашият профил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9A551-7B3A-438C-8388-42C80FC79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99" y="1359000"/>
            <a:ext cx="7698889" cy="369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0094D3AE-7CE2-457D-87BE-B2D39E90A274}"/>
              </a:ext>
            </a:extLst>
          </p:cNvPr>
          <p:cNvSpPr/>
          <p:nvPr/>
        </p:nvSpPr>
        <p:spPr bwMode="auto">
          <a:xfrm>
            <a:off x="8273095" y="3339000"/>
            <a:ext cx="765000" cy="49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190FF1-AF17-44BA-A43B-2594087E7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000" y="2414076"/>
            <a:ext cx="2450780" cy="39347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9527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46684C-77A6-44FD-96C3-292781F8CF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765DE-CFFE-4E05-A508-538E1730EB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секция "Обучения"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откриете</a:t>
            </a:r>
            <a:r>
              <a:rPr lang="ru-RU" dirty="0"/>
              <a:t> </a:t>
            </a:r>
            <a:r>
              <a:rPr lang="ru-RU" dirty="0" err="1"/>
              <a:t>курсовете</a:t>
            </a:r>
            <a:r>
              <a:rPr lang="ru-RU" dirty="0"/>
              <a:t>, за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записан/на, </a:t>
            </a:r>
            <a:r>
              <a:rPr lang="ru-RU" dirty="0" err="1"/>
              <a:t>също</a:t>
            </a:r>
            <a:r>
              <a:rPr lang="ru-RU" dirty="0"/>
              <a:t> и </a:t>
            </a:r>
            <a:r>
              <a:rPr lang="ru-RU" dirty="0" err="1"/>
              <a:t>оценките</a:t>
            </a:r>
            <a:r>
              <a:rPr lang="ru-RU" dirty="0"/>
              <a:t> от </a:t>
            </a:r>
            <a:r>
              <a:rPr lang="ru-RU" dirty="0" err="1"/>
              <a:t>изпита</a:t>
            </a:r>
            <a:r>
              <a:rPr lang="ru-RU" dirty="0"/>
              <a:t> си.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A130A8-4F70-4425-A8A7-8EFF207A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Вашите обучения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C7921-223B-4A44-A018-BAD7D62F0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00" y="2934000"/>
            <a:ext cx="2229101" cy="3486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EBBA0EB-DD1F-46F6-B294-74374A0E5A67}"/>
              </a:ext>
            </a:extLst>
          </p:cNvPr>
          <p:cNvSpPr/>
          <p:nvPr/>
        </p:nvSpPr>
        <p:spPr bwMode="auto">
          <a:xfrm>
            <a:off x="3250699" y="4194000"/>
            <a:ext cx="1035000" cy="36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2952D2-68F0-446F-8E42-D3968FF7A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000" y="2934000"/>
            <a:ext cx="5412924" cy="3486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2730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91DCA0-B705-44CC-84BB-22671BA35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B3CFA4-A255-4338-A3C7-BDD8974A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Страница на курса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9AE706-893B-4254-807B-84039483F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06" y="1224000"/>
            <a:ext cx="6951250" cy="3015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D0856-A9FB-426A-BAE1-16B002160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6000" y="3789000"/>
            <a:ext cx="3911158" cy="25632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73CD6F9D-57D1-4F33-8177-7550725EF346}"/>
              </a:ext>
            </a:extLst>
          </p:cNvPr>
          <p:cNvSpPr/>
          <p:nvPr/>
        </p:nvSpPr>
        <p:spPr bwMode="auto">
          <a:xfrm rot="5400000">
            <a:off x="8033577" y="2278923"/>
            <a:ext cx="1282500" cy="137765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089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33C8EA-9CEA-43C3-A3A9-61DE6AAEA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63F55-7AB9-4841-8612-72D663968A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секция " </a:t>
            </a:r>
            <a:r>
              <a:rPr lang="ru-RU" dirty="0" err="1"/>
              <a:t>Сертификати</a:t>
            </a:r>
            <a:r>
              <a:rPr lang="ru-RU" dirty="0"/>
              <a:t>"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откриете</a:t>
            </a:r>
            <a:r>
              <a:rPr lang="ru-RU" dirty="0"/>
              <a:t> </a:t>
            </a:r>
            <a:r>
              <a:rPr lang="ru-RU" dirty="0" err="1"/>
              <a:t>сертификатите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получили от </a:t>
            </a:r>
            <a:r>
              <a:rPr lang="ru-RU" dirty="0" err="1"/>
              <a:t>СофтУни</a:t>
            </a:r>
            <a:r>
              <a:rPr lang="ru-RU" dirty="0"/>
              <a:t> за </a:t>
            </a:r>
            <a:r>
              <a:rPr lang="ru-RU" dirty="0" err="1"/>
              <a:t>курсовете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</a:t>
            </a:r>
            <a:r>
              <a:rPr lang="ru-RU" dirty="0" err="1"/>
              <a:t>преминали</a:t>
            </a:r>
            <a:r>
              <a:rPr lang="ru-RU" dirty="0"/>
              <a:t> с оценка над 5.00.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CBE1B-1CE3-4A79-B75E-7054C3F6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Вашите сертификати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708AE-AB22-4D3E-BF87-EBC4CC669D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"/>
          <a:stretch/>
        </p:blipFill>
        <p:spPr>
          <a:xfrm>
            <a:off x="651000" y="2933999"/>
            <a:ext cx="2250000" cy="35630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016B0A0-3133-427D-ABB1-0F09D626F950}"/>
              </a:ext>
            </a:extLst>
          </p:cNvPr>
          <p:cNvSpPr/>
          <p:nvPr/>
        </p:nvSpPr>
        <p:spPr bwMode="auto">
          <a:xfrm>
            <a:off x="3171000" y="4059000"/>
            <a:ext cx="1665000" cy="49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F6E544-CA70-40BA-988A-C8F7043D86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17"/>
          <a:stretch/>
        </p:blipFill>
        <p:spPr>
          <a:xfrm>
            <a:off x="5016000" y="3105844"/>
            <a:ext cx="6920737" cy="26565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5667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2AE9A6-4DFB-48BA-B90A-A3FF15209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D78056-44EB-4BD5-9E71-2D6B4924A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Записване на изпит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1A4EB4-4B5D-4640-BA7B-2F1A2ED18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96" y="1314000"/>
            <a:ext cx="5654684" cy="38189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241DFD-4833-408E-AA96-1872130F9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000" y="4149000"/>
            <a:ext cx="4684477" cy="2240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2489B726-81FE-46B2-8A42-1A1F0AF9BDF6}"/>
              </a:ext>
            </a:extLst>
          </p:cNvPr>
          <p:cNvSpPr/>
          <p:nvPr/>
        </p:nvSpPr>
        <p:spPr bwMode="auto">
          <a:xfrm rot="5400000">
            <a:off x="6418798" y="2161202"/>
            <a:ext cx="1649404" cy="1395000"/>
          </a:xfrm>
          <a:prstGeom prst="ben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609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8800" dirty="0">
                <a:solidFill>
                  <a:srgbClr val="234465"/>
                </a:solidFill>
              </a:rPr>
              <a:t>Въпроси</a:t>
            </a:r>
            <a:r>
              <a:rPr lang="en-US" sz="8800" dirty="0">
                <a:solidFill>
                  <a:srgbClr val="234465"/>
                </a:solidFill>
              </a:rPr>
              <a:t>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09308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9865596" cy="5490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 </a:t>
            </a:r>
            <a:r>
              <a:rPr lang="en-US" sz="3200" dirty="0"/>
              <a:t>– </a:t>
            </a:r>
            <a:r>
              <a:rPr lang="bg-BG" sz="3200" dirty="0"/>
              <a:t>качествено образование, професия и работа за софтуерни инженери</a:t>
            </a:r>
            <a:endParaRPr lang="en-US" sz="3200" dirty="0"/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2800" dirty="0">
                <a:hlinkClick r:id="rId4"/>
              </a:rPr>
              <a:t>about.softuni.bg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Фондация "Софтуерен университет"</a:t>
            </a:r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Софтуерен университет</a:t>
            </a:r>
            <a:r>
              <a:rPr lang="en-US" sz="3200" dirty="0"/>
              <a:t>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bg-BG" sz="3200" dirty="0"/>
              <a:t>Дискусионни форуми на СофтУни</a:t>
            </a:r>
            <a:endParaRPr lang="en-US" sz="3200" dirty="0"/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Обучения</a:t>
            </a:r>
            <a:r>
              <a:rPr lang="en-US" dirty="0"/>
              <a:t> </a:t>
            </a:r>
            <a:r>
              <a:rPr lang="bg-BG" dirty="0"/>
              <a:t>в</a:t>
            </a:r>
            <a:r>
              <a:rPr lang="en-US" dirty="0"/>
              <a:t> </a:t>
            </a:r>
            <a:r>
              <a:rPr lang="bg-BG" dirty="0"/>
              <a:t>Софтуерен университет (СофтУни</a:t>
            </a:r>
            <a:r>
              <a:rPr lang="en-US" dirty="0"/>
              <a:t>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A253F9C-DBC5-4007-8E7A-B172C6EFC5ED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9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bg-BG" dirty="0"/>
              <a:t>Този курс</a:t>
            </a:r>
            <a:r>
              <a:rPr lang="en-US" dirty="0"/>
              <a:t> (</a:t>
            </a:r>
            <a:r>
              <a:rPr lang="bg-BG" dirty="0"/>
              <a:t>презентации, примери, демонстрационен код, упражнения, домашни, видео и други активи</a:t>
            </a:r>
            <a:r>
              <a:rPr lang="en-US" dirty="0"/>
              <a:t>) </a:t>
            </a:r>
            <a:r>
              <a:rPr lang="bg-BG" dirty="0"/>
              <a:t>представлява</a:t>
            </a:r>
            <a:r>
              <a:rPr lang="en-US" dirty="0"/>
              <a:t> </a:t>
            </a:r>
            <a:r>
              <a:rPr lang="bg-BG" b="1" dirty="0"/>
              <a:t>защитено авторско съдържание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bg-BG" dirty="0"/>
              <a:t>Нерегламентирано копиране</a:t>
            </a:r>
            <a:r>
              <a:rPr lang="en-US" dirty="0"/>
              <a:t>,</a:t>
            </a:r>
            <a:r>
              <a:rPr lang="bg-BG" dirty="0"/>
              <a:t> разпространение или използване е незаконно</a:t>
            </a:r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СофтУни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https://about.softuni.bg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</a:t>
            </a:r>
            <a:r>
              <a:rPr lang="bg-BG" dirty="0"/>
              <a:t>Софтуерен университет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  <a:p>
            <a:pPr>
              <a:lnSpc>
                <a:spcPct val="120000"/>
              </a:lnSpc>
            </a:pP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2E22D88B-EF6A-4C4B-9FFD-56339FF997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3347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6A635-7DCB-4737-9977-C486C791F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SoftUni</a:t>
            </a:r>
            <a:r>
              <a:rPr lang="en-GB" b="1" dirty="0"/>
              <a:t> Diamond Partners</a:t>
            </a:r>
            <a:endParaRPr lang="bg-BG" dirty="0"/>
          </a:p>
        </p:txBody>
      </p:sp>
      <p:pic>
        <p:nvPicPr>
          <p:cNvPr id="4" name="Picture 3" descr="Logo, company nam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2939F0F4-3ED6-472B-A433-83EF20E08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42" y="1423986"/>
            <a:ext cx="1758211" cy="1758211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64405134-F300-4030-A7E2-0A23D4A4CC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736" y="2875650"/>
            <a:ext cx="2659131" cy="1519503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507BF898-91F4-4F65-8FE2-BDBF1AE584C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5" b="20467"/>
          <a:stretch/>
        </p:blipFill>
        <p:spPr>
          <a:xfrm>
            <a:off x="3882697" y="5301550"/>
            <a:ext cx="4173036" cy="1367329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hlinkClick r:id="rId8"/>
            <a:extLst>
              <a:ext uri="{FF2B5EF4-FFF2-40B4-BE49-F238E27FC236}">
                <a16:creationId xmlns:a16="http://schemas.microsoft.com/office/drawing/2014/main" id="{E3EFDAD9-ED94-4AC4-A7CF-C064DE74A2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616" y="1198206"/>
            <a:ext cx="3785972" cy="2163412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hlinkClick r:id="rId10"/>
            <a:extLst>
              <a:ext uri="{FF2B5EF4-FFF2-40B4-BE49-F238E27FC236}">
                <a16:creationId xmlns:a16="http://schemas.microsoft.com/office/drawing/2014/main" id="{45B3249F-54BF-4353-828B-12C972B875C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48" y="5253448"/>
            <a:ext cx="3387314" cy="1408060"/>
          </a:xfrm>
          <a:prstGeom prst="rect">
            <a:avLst/>
          </a:prstGeom>
        </p:spPr>
      </p:pic>
      <p:pic>
        <p:nvPicPr>
          <p:cNvPr id="9" name="Picture 8" descr="Text&#10;&#10;Description automatically generated with low confidence">
            <a:hlinkClick r:id="rId12"/>
            <a:extLst>
              <a:ext uri="{FF2B5EF4-FFF2-40B4-BE49-F238E27FC236}">
                <a16:creationId xmlns:a16="http://schemas.microsoft.com/office/drawing/2014/main" id="{35138918-5300-4AE4-879C-1625A6FA9AD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000" y="852525"/>
            <a:ext cx="2953395" cy="2216326"/>
          </a:xfrm>
          <a:prstGeom prst="rect">
            <a:avLst/>
          </a:prstGeom>
        </p:spPr>
      </p:pic>
      <p:pic>
        <p:nvPicPr>
          <p:cNvPr id="10" name="Picture 9" descr="Text, logo&#10;&#10;Description automatically generated">
            <a:hlinkClick r:id="rId14"/>
            <a:extLst>
              <a:ext uri="{FF2B5EF4-FFF2-40B4-BE49-F238E27FC236}">
                <a16:creationId xmlns:a16="http://schemas.microsoft.com/office/drawing/2014/main" id="{8C2C72FA-551E-4848-897A-ADE3CB2FA6A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421" y="4137186"/>
            <a:ext cx="3393105" cy="1156010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hlinkClick r:id="rId16"/>
            <a:extLst>
              <a:ext uri="{FF2B5EF4-FFF2-40B4-BE49-F238E27FC236}">
                <a16:creationId xmlns:a16="http://schemas.microsoft.com/office/drawing/2014/main" id="{CE39ED70-FF59-475C-BBB5-94AFF55F709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68" y="3363226"/>
            <a:ext cx="2756894" cy="1490908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hlinkClick r:id="rId18"/>
            <a:extLst>
              <a:ext uri="{FF2B5EF4-FFF2-40B4-BE49-F238E27FC236}">
                <a16:creationId xmlns:a16="http://schemas.microsoft.com/office/drawing/2014/main" id="{73811D35-BA35-44E3-AD5A-2AACE855CCD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891" y="2725641"/>
            <a:ext cx="3696057" cy="1367328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medium confidence">
            <a:hlinkClick r:id="rId20"/>
            <a:extLst>
              <a:ext uri="{FF2B5EF4-FFF2-40B4-BE49-F238E27FC236}">
                <a16:creationId xmlns:a16="http://schemas.microsoft.com/office/drawing/2014/main" id="{2A7DB228-8D59-4367-804C-D8790DA1211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456" y="4644000"/>
            <a:ext cx="2446935" cy="1658179"/>
          </a:xfrm>
          <a:prstGeom prst="rect">
            <a:avLst/>
          </a:prstGeom>
        </p:spPr>
      </p:pic>
      <p:pic>
        <p:nvPicPr>
          <p:cNvPr id="14" name="Picture 13">
            <a:hlinkClick r:id="rId22"/>
            <a:extLst>
              <a:ext uri="{FF2B5EF4-FFF2-40B4-BE49-F238E27FC236}">
                <a16:creationId xmlns:a16="http://schemas.microsoft.com/office/drawing/2014/main" id="{7CC86C92-0BFC-4027-B5C9-A67CE050AFDA}"/>
              </a:ext>
            </a:extLst>
          </p:cNvPr>
          <p:cNvPicPr>
            <a:picLocks noChangeAspect="1"/>
          </p:cNvPicPr>
          <p:nvPr/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352" y="1528909"/>
            <a:ext cx="2485055" cy="119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0D5FB3-68F2-49D8-A153-8BAD1305E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22D599-06AA-45AE-9605-321A51F1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Educational Partners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19D59668-3C9A-4BAE-83AF-92CB4591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001" y="2264942"/>
            <a:ext cx="3284393" cy="3070608"/>
          </a:xfrm>
          <a:prstGeom prst="rect">
            <a:avLst/>
          </a:prstGeom>
          <a:ln w="28575">
            <a:solidFill>
              <a:srgbClr val="44546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9" name="Picture 18">
            <a:hlinkClick r:id="rId4"/>
            <a:extLst>
              <a:ext uri="{FF2B5EF4-FFF2-40B4-BE49-F238E27FC236}">
                <a16:creationId xmlns:a16="http://schemas.microsoft.com/office/drawing/2014/main" id="{B28BB6FA-2F86-40F2-8CA9-F9F73251E5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478" y="1804627"/>
            <a:ext cx="4042163" cy="399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5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839-F175-46D4-BFD1-5997EB0EE54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/>
              <a:t>Цели на курса</a:t>
            </a:r>
            <a:endParaRPr lang="bg-BG" dirty="0"/>
          </a:p>
        </p:txBody>
      </p:sp>
      <p:pic>
        <p:nvPicPr>
          <p:cNvPr id="1026" name="Picture 2" descr="Целевата, Маркетинг, Успех, Бизнес, Мотивация">
            <a:extLst>
              <a:ext uri="{FF2B5EF4-FFF2-40B4-BE49-F238E27FC236}">
                <a16:creationId xmlns:a16="http://schemas.microsoft.com/office/drawing/2014/main" id="{0117BCC2-3160-4BA9-9D23-81C2829AD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500" y="823500"/>
            <a:ext cx="3604500" cy="36045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52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41D0B-AB02-4AE3-8878-6C4C30FDD6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90892" y="1089000"/>
            <a:ext cx="10062138" cy="5276048"/>
          </a:xfrm>
        </p:spPr>
        <p:txBody>
          <a:bodyPr>
            <a:normAutofit/>
          </a:bodyPr>
          <a:lstStyle/>
          <a:p>
            <a:r>
              <a:rPr lang="bg-BG" sz="3400" dirty="0"/>
              <a:t>Курсът </a:t>
            </a:r>
            <a:r>
              <a:rPr lang="en-US" sz="3400" b="1" dirty="0">
                <a:solidFill>
                  <a:schemeClr val="bg1"/>
                </a:solidFill>
              </a:rPr>
              <a:t>"</a:t>
            </a:r>
            <a:r>
              <a:rPr lang="bg-BG" sz="3400" b="1" dirty="0">
                <a:solidFill>
                  <a:schemeClr val="bg1"/>
                </a:solidFill>
              </a:rPr>
              <a:t>Основи на програмирането</a:t>
            </a:r>
            <a:r>
              <a:rPr lang="en-US" sz="3400" b="1" dirty="0">
                <a:solidFill>
                  <a:schemeClr val="bg1"/>
                </a:solidFill>
              </a:rPr>
              <a:t>"</a:t>
            </a:r>
            <a:r>
              <a:rPr lang="bg-BG" sz="3400" b="1" dirty="0">
                <a:solidFill>
                  <a:schemeClr val="bg1"/>
                </a:solidFill>
              </a:rPr>
              <a:t> </a:t>
            </a:r>
            <a:r>
              <a:rPr lang="bg-BG" sz="3400" dirty="0"/>
              <a:t>дава</a:t>
            </a:r>
            <a:r>
              <a:rPr lang="en-US" sz="3400" dirty="0"/>
              <a:t>:</a:t>
            </a:r>
          </a:p>
          <a:p>
            <a:pPr lvl="1"/>
            <a:r>
              <a:rPr lang="bg-BG" sz="3200" dirty="0"/>
              <a:t>Въведение в един от </a:t>
            </a:r>
            <a:r>
              <a:rPr lang="bg-BG" sz="3200" b="1" dirty="0">
                <a:solidFill>
                  <a:schemeClr val="bg1"/>
                </a:solidFill>
              </a:rPr>
              <a:t>най-търсените </a:t>
            </a:r>
            <a:r>
              <a:rPr lang="bg-BG" sz="3200" dirty="0"/>
              <a:t>програмни езици на пазара в България</a:t>
            </a:r>
          </a:p>
          <a:p>
            <a:pPr lvl="1"/>
            <a:r>
              <a:rPr lang="bg-BG" sz="3200" dirty="0"/>
              <a:t>Познания върху </a:t>
            </a:r>
            <a:r>
              <a:rPr lang="bg-BG" sz="3200" b="1" dirty="0">
                <a:solidFill>
                  <a:schemeClr val="bg1"/>
                </a:solidFill>
              </a:rPr>
              <a:t>основни концепции </a:t>
            </a:r>
            <a:r>
              <a:rPr lang="bg-BG" sz="3200" dirty="0"/>
              <a:t>от</a:t>
            </a:r>
            <a:r>
              <a:rPr lang="en-US" sz="3200" dirty="0"/>
              <a:t> </a:t>
            </a:r>
            <a:r>
              <a:rPr lang="bg-BG" sz="3200" dirty="0"/>
              <a:t>информационните технологии</a:t>
            </a:r>
          </a:p>
          <a:p>
            <a:pPr lvl="1"/>
            <a:r>
              <a:rPr lang="bg-BG" sz="3200" dirty="0"/>
              <a:t>Базово </a:t>
            </a:r>
            <a:r>
              <a:rPr lang="bg-BG" sz="3200" b="1" dirty="0">
                <a:solidFill>
                  <a:schemeClr val="bg1"/>
                </a:solidFill>
              </a:rPr>
              <a:t>алгоритмично мислене</a:t>
            </a:r>
          </a:p>
          <a:p>
            <a:pPr lvl="1"/>
            <a:r>
              <a:rPr lang="bg-BG" sz="3200" dirty="0"/>
              <a:t>Първа крачка в едно ново и </a:t>
            </a:r>
            <a:r>
              <a:rPr lang="bg-BG" sz="3200" b="1" dirty="0">
                <a:solidFill>
                  <a:schemeClr val="bg1"/>
                </a:solidFill>
              </a:rPr>
              <a:t>динамично</a:t>
            </a:r>
            <a:r>
              <a:rPr lang="en-US" sz="3200" b="1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начинание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Цели на курса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517BA1C0-83CD-4EB2-AD3E-81ED75DA3E17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84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839-F175-46D4-BFD1-5997EB0EE54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ru-RU" dirty="0" err="1"/>
              <a:t>Учебна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endParaRPr lang="bg-BG" dirty="0"/>
          </a:p>
        </p:txBody>
      </p:sp>
      <p:pic>
        <p:nvPicPr>
          <p:cNvPr id="2052" name="Picture 4" descr="Списък, Икона, Символ, Хартия, Знак, Плосък, Бележка">
            <a:extLst>
              <a:ext uri="{FF2B5EF4-FFF2-40B4-BE49-F238E27FC236}">
                <a16:creationId xmlns:a16="http://schemas.microsoft.com/office/drawing/2014/main" id="{08EE6362-B7C5-4FEA-8D1A-6D32D7196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500" y="819000"/>
            <a:ext cx="3663000" cy="3663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64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Учебна програма 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A49B6C-9518-4156-BAEB-6A86E709F2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1941" y="1196125"/>
            <a:ext cx="11815018" cy="5528766"/>
          </a:xfrm>
        </p:spPr>
        <p:txBody>
          <a:bodyPr>
            <a:normAutofit/>
          </a:bodyPr>
          <a:lstStyle/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Първи стъпки в програмирането</a:t>
            </a:r>
            <a:endParaRPr lang="ru-RU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Проверки</a:t>
            </a:r>
            <a:endParaRPr lang="ru-RU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По-сложни проверки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bg-BG" dirty="0">
                <a:latin typeface="+mj-lt"/>
              </a:rPr>
              <a:t> </a:t>
            </a:r>
            <a:r>
              <a:rPr lang="en-US" dirty="0">
                <a:latin typeface="+mj-lt"/>
              </a:rPr>
              <a:t>For</a:t>
            </a:r>
            <a:r>
              <a:rPr lang="bg-BG" dirty="0">
                <a:latin typeface="+mj-lt"/>
              </a:rPr>
              <a:t>-цикъл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en-US" dirty="0">
                <a:latin typeface="+mj-lt"/>
              </a:rPr>
              <a:t> While-</a:t>
            </a:r>
            <a:r>
              <a:rPr lang="bg-BG" dirty="0">
                <a:latin typeface="+mj-lt"/>
              </a:rPr>
              <a:t>цикъл</a:t>
            </a:r>
            <a:endParaRPr lang="en-US" dirty="0">
              <a:latin typeface="+mj-lt"/>
            </a:endParaRPr>
          </a:p>
          <a:p>
            <a:pPr marL="0" indent="-356616">
              <a:buFont typeface="+mj-lt"/>
              <a:buAutoNum type="arabicPeriod"/>
            </a:pPr>
            <a:r>
              <a:rPr lang="en-US" dirty="0">
                <a:latin typeface="+mj-lt"/>
              </a:rPr>
              <a:t> </a:t>
            </a:r>
            <a:r>
              <a:rPr lang="bg-BG" dirty="0">
                <a:latin typeface="+mj-lt"/>
              </a:rPr>
              <a:t>Вложени</a:t>
            </a:r>
            <a:r>
              <a:rPr lang="ru-RU" dirty="0">
                <a:latin typeface="+mj-lt"/>
              </a:rPr>
              <a:t> цикли</a:t>
            </a:r>
          </a:p>
          <a:p>
            <a:pPr marL="0" indent="-356616">
              <a:buFont typeface="+mj-lt"/>
              <a:buAutoNum type="arabicPeriod"/>
            </a:pPr>
            <a:r>
              <a:rPr lang="ru-RU" dirty="0"/>
              <a:t> Подготовка за </a:t>
            </a:r>
            <a:r>
              <a:rPr lang="bg-BG" dirty="0"/>
              <a:t>изпит</a:t>
            </a:r>
            <a:endParaRPr lang="en-US" dirty="0"/>
          </a:p>
          <a:p>
            <a:pPr marL="0" indent="-356616">
              <a:buFont typeface="+mj-lt"/>
              <a:buAutoNum type="arabicPeriod"/>
            </a:pPr>
            <a:endParaRPr lang="ru-RU" dirty="0">
              <a:latin typeface="+mj-lt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BDBC988-9487-4BB8-B530-D4F6EC7D31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75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3950</TotalTime>
  <Words>1216</Words>
  <Application>Microsoft Office PowerPoint</Application>
  <PresentationFormat>Widescreen</PresentationFormat>
  <Paragraphs>227</Paragraphs>
  <Slides>38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Consolas</vt:lpstr>
      <vt:lpstr>Wingdings</vt:lpstr>
      <vt:lpstr>Wingdings 2</vt:lpstr>
      <vt:lpstr>SoftUni</vt:lpstr>
      <vt:lpstr>Съдържание</vt:lpstr>
      <vt:lpstr>Имате въпроси?</vt:lpstr>
      <vt:lpstr>Използване на пратформата sli.do</vt:lpstr>
      <vt:lpstr>SoftUni Diamond Partners</vt:lpstr>
      <vt:lpstr>Educational Partners</vt:lpstr>
      <vt:lpstr>Цели на курса</vt:lpstr>
      <vt:lpstr>Цели на курса</vt:lpstr>
      <vt:lpstr>Учебна програма</vt:lpstr>
      <vt:lpstr>Учебна програма </vt:lpstr>
      <vt:lpstr>Разпределение на лекция</vt:lpstr>
      <vt:lpstr>Преподаватели</vt:lpstr>
      <vt:lpstr>Преподаватели</vt:lpstr>
      <vt:lpstr>Преподаватели</vt:lpstr>
      <vt:lpstr>Домашни, изпити и оценяване</vt:lpstr>
      <vt:lpstr>Упражнения и домашни</vt:lpstr>
      <vt:lpstr>Система за онлайн оценяване (Judge)</vt:lpstr>
      <vt:lpstr>Как работи тестването в Judge системата?</vt:lpstr>
      <vt:lpstr>Изпити</vt:lpstr>
      <vt:lpstr>Онлайн практически изпит</vt:lpstr>
      <vt:lpstr>Онлайн теоретичен изпит</vt:lpstr>
      <vt:lpstr>Резултати от изпит</vt:lpstr>
      <vt:lpstr>СофтУни сертификат</vt:lpstr>
      <vt:lpstr>ЦПО сертификат</vt:lpstr>
      <vt:lpstr>Какво ни трябва за курса?</vt:lpstr>
      <vt:lpstr>Страница на курса и материали</vt:lpstr>
      <vt:lpstr>Презентации, видеа и домашни</vt:lpstr>
      <vt:lpstr>Достъп до материалите за курса</vt:lpstr>
      <vt:lpstr>Препоръчителен софтуер</vt:lpstr>
      <vt:lpstr>Книга "Основи на програмирането със C#"</vt:lpstr>
      <vt:lpstr>Организационна част</vt:lpstr>
      <vt:lpstr>Вашият профил</vt:lpstr>
      <vt:lpstr>Вашите обучения</vt:lpstr>
      <vt:lpstr>Страница на курса</vt:lpstr>
      <vt:lpstr>Вашите сертификати</vt:lpstr>
      <vt:lpstr>Записване на изпит</vt:lpstr>
      <vt:lpstr>Въпроси?</vt:lpstr>
      <vt:lpstr>Обучения в Софтуерен университет (СофтУни)</vt:lpstr>
      <vt:lpstr>Лиценз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Програмиране за начинаещи - откриване на курса</dc:title>
  <dc:subject>Software Development</dc:subject>
  <dc:creator>Software University</dc:creator>
  <cp:keywords>Sofware University; SoftUni; programming; coding; software development; education; training; course; курс; програмиране; кодене; кодиране; СофтУни</cp:keywords>
  <dc:description>© SoftUni – https://softuni.org_x000d_
© Software University – https://softuni.bg_x000d_
_x000d_
Copyrighted document. Unauthorized copy, reproduction or use is not permitted.</dc:description>
  <cp:lastModifiedBy>Topuzakova, Desislava</cp:lastModifiedBy>
  <cp:revision>105</cp:revision>
  <dcterms:created xsi:type="dcterms:W3CDTF">2018-05-23T13:08:44Z</dcterms:created>
  <dcterms:modified xsi:type="dcterms:W3CDTF">2022-01-06T20:26:20Z</dcterms:modified>
  <cp:category>computer programming;programming;software development;software engineering</cp:category>
</cp:coreProperties>
</file>

<file path=docProps/thumbnail.jpeg>
</file>